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36"/>
  </p:notesMasterIdLst>
  <p:sldIdLst>
    <p:sldId id="293" r:id="rId2"/>
    <p:sldId id="292" r:id="rId3"/>
    <p:sldId id="2076138537" r:id="rId4"/>
    <p:sldId id="2076138532" r:id="rId5"/>
    <p:sldId id="10382" r:id="rId6"/>
    <p:sldId id="10361" r:id="rId7"/>
    <p:sldId id="2076138525" r:id="rId8"/>
    <p:sldId id="2076138529" r:id="rId9"/>
    <p:sldId id="2076138528" r:id="rId10"/>
    <p:sldId id="2076138530" r:id="rId11"/>
    <p:sldId id="2076138531" r:id="rId12"/>
    <p:sldId id="2076138526" r:id="rId13"/>
    <p:sldId id="2076138527" r:id="rId14"/>
    <p:sldId id="2076138533" r:id="rId15"/>
    <p:sldId id="2076138544" r:id="rId16"/>
    <p:sldId id="2076138546" r:id="rId17"/>
    <p:sldId id="2076138547" r:id="rId18"/>
    <p:sldId id="2076138548" r:id="rId19"/>
    <p:sldId id="2076138552" r:id="rId20"/>
    <p:sldId id="2076138560" r:id="rId21"/>
    <p:sldId id="2076138549" r:id="rId22"/>
    <p:sldId id="2076138561" r:id="rId23"/>
    <p:sldId id="2076138551" r:id="rId24"/>
    <p:sldId id="2076138556" r:id="rId25"/>
    <p:sldId id="2076138555" r:id="rId26"/>
    <p:sldId id="2076138559" r:id="rId27"/>
    <p:sldId id="2076138557" r:id="rId28"/>
    <p:sldId id="2076138558" r:id="rId29"/>
    <p:sldId id="2076138553" r:id="rId30"/>
    <p:sldId id="2076138521" r:id="rId31"/>
    <p:sldId id="2076138538" r:id="rId32"/>
    <p:sldId id="10366" r:id="rId33"/>
    <p:sldId id="2076138523" r:id="rId34"/>
    <p:sldId id="207613853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E6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104"/>
    <p:restoredTop sz="96341"/>
  </p:normalViewPr>
  <p:slideViewPr>
    <p:cSldViewPr snapToGrid="0">
      <p:cViewPr>
        <p:scale>
          <a:sx n="45" d="100"/>
          <a:sy n="45" d="100"/>
        </p:scale>
        <p:origin x="536" y="204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918877-E9FC-F94E-88C8-3309C2D0F1D6}" type="datetimeFigureOut">
              <a:rPr lang="en-US" smtClean="0"/>
              <a:t>10/17/23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B7644-F58D-1B4C-BB95-41D996945088}" type="slidenum">
              <a:rPr lang="en-US" smtClean="0"/>
              <a:t>‹#›</a:t>
            </a:fld>
            <a:endParaRPr lang="en-US"/>
          </a:p>
        </p:txBody>
      </p:sp>
    </p:spTree>
    <p:extLst>
      <p:ext uri="{BB962C8B-B14F-4D97-AF65-F5344CB8AC3E}">
        <p14:creationId xmlns:p14="http://schemas.microsoft.com/office/powerpoint/2010/main" val="2913058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5</a:t>
            </a:fld>
            <a:endParaRPr lang="en-US"/>
          </a:p>
        </p:txBody>
      </p:sp>
    </p:spTree>
    <p:extLst>
      <p:ext uri="{BB962C8B-B14F-4D97-AF65-F5344CB8AC3E}">
        <p14:creationId xmlns:p14="http://schemas.microsoft.com/office/powerpoint/2010/main" val="1677377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B7644-F58D-1B4C-BB95-41D996945088}" type="slidenum">
              <a:rPr lang="en-US" smtClean="0"/>
              <a:t>14</a:t>
            </a:fld>
            <a:endParaRPr lang="en-US"/>
          </a:p>
        </p:txBody>
      </p:sp>
    </p:spTree>
    <p:extLst>
      <p:ext uri="{BB962C8B-B14F-4D97-AF65-F5344CB8AC3E}">
        <p14:creationId xmlns:p14="http://schemas.microsoft.com/office/powerpoint/2010/main" val="2610117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B7644-F58D-1B4C-BB95-41D996945088}" type="slidenum">
              <a:rPr lang="en-US" smtClean="0"/>
              <a:t>25</a:t>
            </a:fld>
            <a:endParaRPr lang="en-US"/>
          </a:p>
        </p:txBody>
      </p:sp>
    </p:spTree>
    <p:extLst>
      <p:ext uri="{BB962C8B-B14F-4D97-AF65-F5344CB8AC3E}">
        <p14:creationId xmlns:p14="http://schemas.microsoft.com/office/powerpoint/2010/main" val="2151655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B7644-F58D-1B4C-BB95-41D996945088}" type="slidenum">
              <a:rPr lang="en-US" smtClean="0"/>
              <a:t>26</a:t>
            </a:fld>
            <a:endParaRPr lang="en-US"/>
          </a:p>
        </p:txBody>
      </p:sp>
    </p:spTree>
    <p:extLst>
      <p:ext uri="{BB962C8B-B14F-4D97-AF65-F5344CB8AC3E}">
        <p14:creationId xmlns:p14="http://schemas.microsoft.com/office/powerpoint/2010/main" val="3663201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B7644-F58D-1B4C-BB95-41D996945088}" type="slidenum">
              <a:rPr lang="en-US" smtClean="0"/>
              <a:t>27</a:t>
            </a:fld>
            <a:endParaRPr lang="en-US"/>
          </a:p>
        </p:txBody>
      </p:sp>
    </p:spTree>
    <p:extLst>
      <p:ext uri="{BB962C8B-B14F-4D97-AF65-F5344CB8AC3E}">
        <p14:creationId xmlns:p14="http://schemas.microsoft.com/office/powerpoint/2010/main" val="1878330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B7644-F58D-1B4C-BB95-41D996945088}" type="slidenum">
              <a:rPr lang="en-US" smtClean="0"/>
              <a:t>28</a:t>
            </a:fld>
            <a:endParaRPr lang="en-US"/>
          </a:p>
        </p:txBody>
      </p:sp>
    </p:spTree>
    <p:extLst>
      <p:ext uri="{BB962C8B-B14F-4D97-AF65-F5344CB8AC3E}">
        <p14:creationId xmlns:p14="http://schemas.microsoft.com/office/powerpoint/2010/main" val="1221440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B7644-F58D-1B4C-BB95-41D996945088}" type="slidenum">
              <a:rPr lang="en-US" smtClean="0"/>
              <a:t>29</a:t>
            </a:fld>
            <a:endParaRPr lang="en-US"/>
          </a:p>
        </p:txBody>
      </p:sp>
    </p:spTree>
    <p:extLst>
      <p:ext uri="{BB962C8B-B14F-4D97-AF65-F5344CB8AC3E}">
        <p14:creationId xmlns:p14="http://schemas.microsoft.com/office/powerpoint/2010/main" val="71868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B7644-F58D-1B4C-BB95-41D996945088}" type="slidenum">
              <a:rPr lang="en-US" smtClean="0"/>
              <a:t>30</a:t>
            </a:fld>
            <a:endParaRPr lang="en-US"/>
          </a:p>
        </p:txBody>
      </p:sp>
    </p:spTree>
    <p:extLst>
      <p:ext uri="{BB962C8B-B14F-4D97-AF65-F5344CB8AC3E}">
        <p14:creationId xmlns:p14="http://schemas.microsoft.com/office/powerpoint/2010/main" val="2423409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31</a:t>
            </a:fld>
            <a:endParaRPr lang="en-US"/>
          </a:p>
        </p:txBody>
      </p:sp>
    </p:spTree>
    <p:extLst>
      <p:ext uri="{BB962C8B-B14F-4D97-AF65-F5344CB8AC3E}">
        <p14:creationId xmlns:p14="http://schemas.microsoft.com/office/powerpoint/2010/main" val="3866454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32</a:t>
            </a:fld>
            <a:endParaRPr lang="en-US"/>
          </a:p>
        </p:txBody>
      </p:sp>
    </p:spTree>
    <p:extLst>
      <p:ext uri="{BB962C8B-B14F-4D97-AF65-F5344CB8AC3E}">
        <p14:creationId xmlns:p14="http://schemas.microsoft.com/office/powerpoint/2010/main" val="2011918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24547-F764-E847-8D08-0CAB695852FD}" type="slidenum">
              <a:rPr lang="en-US" smtClean="0"/>
              <a:t>33</a:t>
            </a:fld>
            <a:endParaRPr lang="en-US"/>
          </a:p>
        </p:txBody>
      </p:sp>
    </p:spTree>
    <p:extLst>
      <p:ext uri="{BB962C8B-B14F-4D97-AF65-F5344CB8AC3E}">
        <p14:creationId xmlns:p14="http://schemas.microsoft.com/office/powerpoint/2010/main" val="1286565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6</a:t>
            </a:fld>
            <a:endParaRPr lang="en-US"/>
          </a:p>
        </p:txBody>
      </p:sp>
    </p:spTree>
    <p:extLst>
      <p:ext uri="{BB962C8B-B14F-4D97-AF65-F5344CB8AC3E}">
        <p14:creationId xmlns:p14="http://schemas.microsoft.com/office/powerpoint/2010/main" val="3501210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34</a:t>
            </a:fld>
            <a:endParaRPr lang="en-US"/>
          </a:p>
        </p:txBody>
      </p:sp>
    </p:spTree>
    <p:extLst>
      <p:ext uri="{BB962C8B-B14F-4D97-AF65-F5344CB8AC3E}">
        <p14:creationId xmlns:p14="http://schemas.microsoft.com/office/powerpoint/2010/main" val="4077799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7</a:t>
            </a:fld>
            <a:endParaRPr lang="en-US"/>
          </a:p>
        </p:txBody>
      </p:sp>
    </p:spTree>
    <p:extLst>
      <p:ext uri="{BB962C8B-B14F-4D97-AF65-F5344CB8AC3E}">
        <p14:creationId xmlns:p14="http://schemas.microsoft.com/office/powerpoint/2010/main" val="764334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8</a:t>
            </a:fld>
            <a:endParaRPr lang="en-US"/>
          </a:p>
        </p:txBody>
      </p:sp>
    </p:spTree>
    <p:extLst>
      <p:ext uri="{BB962C8B-B14F-4D97-AF65-F5344CB8AC3E}">
        <p14:creationId xmlns:p14="http://schemas.microsoft.com/office/powerpoint/2010/main" val="3869384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9</a:t>
            </a:fld>
            <a:endParaRPr lang="en-US"/>
          </a:p>
        </p:txBody>
      </p:sp>
    </p:spTree>
    <p:extLst>
      <p:ext uri="{BB962C8B-B14F-4D97-AF65-F5344CB8AC3E}">
        <p14:creationId xmlns:p14="http://schemas.microsoft.com/office/powerpoint/2010/main" val="371917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10</a:t>
            </a:fld>
            <a:endParaRPr lang="en-US"/>
          </a:p>
        </p:txBody>
      </p:sp>
    </p:spTree>
    <p:extLst>
      <p:ext uri="{BB962C8B-B14F-4D97-AF65-F5344CB8AC3E}">
        <p14:creationId xmlns:p14="http://schemas.microsoft.com/office/powerpoint/2010/main" val="141289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11</a:t>
            </a:fld>
            <a:endParaRPr lang="en-US"/>
          </a:p>
        </p:txBody>
      </p:sp>
    </p:spTree>
    <p:extLst>
      <p:ext uri="{BB962C8B-B14F-4D97-AF65-F5344CB8AC3E}">
        <p14:creationId xmlns:p14="http://schemas.microsoft.com/office/powerpoint/2010/main" val="1119563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12</a:t>
            </a:fld>
            <a:endParaRPr lang="en-US"/>
          </a:p>
        </p:txBody>
      </p:sp>
    </p:spTree>
    <p:extLst>
      <p:ext uri="{BB962C8B-B14F-4D97-AF65-F5344CB8AC3E}">
        <p14:creationId xmlns:p14="http://schemas.microsoft.com/office/powerpoint/2010/main" val="3217215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0F73F6-336A-064A-935E-6BE3B4BDCDC0}" type="slidenum">
              <a:rPr lang="en-US" smtClean="0"/>
              <a:t>13</a:t>
            </a:fld>
            <a:endParaRPr lang="en-US"/>
          </a:p>
        </p:txBody>
      </p:sp>
    </p:spTree>
    <p:extLst>
      <p:ext uri="{BB962C8B-B14F-4D97-AF65-F5344CB8AC3E}">
        <p14:creationId xmlns:p14="http://schemas.microsoft.com/office/powerpoint/2010/main" val="2988997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0C9E299-C6FB-5349-97CB-94C82952F0C3}" type="datetimeFigureOut">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1653166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C9E299-C6FB-5349-97CB-94C82952F0C3}" type="datetimeFigureOut">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177992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C9E299-C6FB-5349-97CB-94C82952F0C3}" type="datetimeFigureOut">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194174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C9E299-C6FB-5349-97CB-94C82952F0C3}" type="datetimeFigureOut">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3664809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C9E299-C6FB-5349-97CB-94C82952F0C3}" type="datetimeFigureOut">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1601121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C9E299-C6FB-5349-97CB-94C82952F0C3}" type="datetimeFigureOut">
              <a:rPr lang="en-US" smtClean="0"/>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427025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0C9E299-C6FB-5349-97CB-94C82952F0C3}" type="datetimeFigureOut">
              <a:rPr lang="en-US" smtClean="0"/>
              <a:t>10/17/23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284199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0C9E299-C6FB-5349-97CB-94C82952F0C3}" type="datetimeFigureOut">
              <a:rPr lang="en-US" smtClean="0"/>
              <a:t>10/17/23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293993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C9E299-C6FB-5349-97CB-94C82952F0C3}" type="datetimeFigureOut">
              <a:rPr lang="en-US" smtClean="0"/>
              <a:t>10/17/23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2946952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C9E299-C6FB-5349-97CB-94C82952F0C3}" type="datetimeFigureOut">
              <a:rPr lang="en-US" smtClean="0"/>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630114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0C9E299-C6FB-5349-97CB-94C82952F0C3}" type="datetimeFigureOut">
              <a:rPr lang="en-US" smtClean="0"/>
              <a:t>10/17/23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3915A1-4E21-3542-BFBC-1B1DA32384A2}" type="slidenum">
              <a:rPr lang="en-US" smtClean="0"/>
              <a:t>‹#›</a:t>
            </a:fld>
            <a:endParaRPr lang="en-US"/>
          </a:p>
        </p:txBody>
      </p:sp>
    </p:spTree>
    <p:extLst>
      <p:ext uri="{BB962C8B-B14F-4D97-AF65-F5344CB8AC3E}">
        <p14:creationId xmlns:p14="http://schemas.microsoft.com/office/powerpoint/2010/main" val="2443696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A0C9E299-C6FB-5349-97CB-94C82952F0C3}" type="datetimeFigureOut">
              <a:rPr lang="en-US" smtClean="0"/>
              <a:t>10/17/23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D23915A1-4E21-3542-BFBC-1B1DA32384A2}" type="slidenum">
              <a:rPr lang="en-US" smtClean="0"/>
              <a:t>‹#›</a:t>
            </a:fld>
            <a:endParaRPr lang="en-US"/>
          </a:p>
        </p:txBody>
      </p:sp>
    </p:spTree>
    <p:extLst>
      <p:ext uri="{BB962C8B-B14F-4D97-AF65-F5344CB8AC3E}">
        <p14:creationId xmlns:p14="http://schemas.microsoft.com/office/powerpoint/2010/main" val="4013447264"/>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earepurple.org.uk/the-purple-pound-infographic"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inclusivedesignprinciples.or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inclusivedesignprinciples.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w3.org/WAI/standards-guidelines/WCA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ebaim.org/resources/contrastcheck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ov"/><Relationship Id="rId1" Type="http://schemas.openxmlformats.org/officeDocument/2006/relationships/video" Target="NULL"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vblogs.microsoft.com/xamarin/the-journey-to-accessible-apps" TargetMode="External"/><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hyperlink" Target="https://aka.ms/discord-maui"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inclusive.microsoft.design/tools-and-activities/Inclusive101Guidebook.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Rachel Kang (she/her)</a:t>
            </a:r>
          </a:p>
          <a:p>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Software Engineer, .NET MAUI</a:t>
            </a:r>
          </a:p>
          <a:p>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@CPTMSDUG</a:t>
            </a:r>
          </a:p>
        </p:txBody>
      </p:sp>
      <p:sp>
        <p:nvSpPr>
          <p:cNvPr id="8" name="Rectangle 7">
            <a:extLst>
              <a:ext uri="{FF2B5EF4-FFF2-40B4-BE49-F238E27FC236}">
                <a16:creationId xmlns:a16="http://schemas.microsoft.com/office/drawing/2014/main" id="{188DC3FF-CCCD-D7DF-4295-B3CC194447D5}"/>
              </a:ext>
              <a:ext uri="{C183D7F6-B498-43B3-948B-1728B52AA6E4}">
                <adec:decorative xmlns:adec="http://schemas.microsoft.com/office/drawing/2017/decorative" val="1"/>
              </a:ext>
            </a:extLst>
          </p:cNvPr>
          <p:cNvSpPr/>
          <p:nvPr/>
        </p:nvSpPr>
        <p:spPr>
          <a:xfrm>
            <a:off x="734314" y="4152602"/>
            <a:ext cx="862838" cy="121920"/>
          </a:xfrm>
          <a:prstGeom prst="rect">
            <a:avLst/>
          </a:prstGeom>
          <a:solidFill>
            <a:srgbClr val="2EE6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975360"/>
            <a:ext cx="10515600" cy="2911069"/>
          </a:xfrm>
        </p:spPr>
        <p:txBody>
          <a:bodyPr>
            <a:normAutofit/>
          </a:bodyPr>
          <a:lstStyle/>
          <a:p>
            <a:r>
              <a:rPr lang="en-US" sz="8000" b="1" dirty="0">
                <a:latin typeface="Segoe UI Semibold" panose="020B0502040204020203" pitchFamily="34" charset="0"/>
                <a:ea typeface="Open Sans" panose="020B0606030504020204" pitchFamily="34" charset="0"/>
                <a:cs typeface="Segoe UI Semibold" panose="020B0502040204020203" pitchFamily="34" charset="0"/>
              </a:rPr>
              <a:t>The Journey to Accessible Apps</a:t>
            </a:r>
          </a:p>
        </p:txBody>
      </p:sp>
      <p:grpSp>
        <p:nvGrpSpPr>
          <p:cNvPr id="12" name="Group 11">
            <a:extLst>
              <a:ext uri="{FF2B5EF4-FFF2-40B4-BE49-F238E27FC236}">
                <a16:creationId xmlns:a16="http://schemas.microsoft.com/office/drawing/2014/main" id="{0D2A3C3F-7DA8-F3DE-8C7F-72BA07512DEE}"/>
              </a:ext>
              <a:ext uri="{C183D7F6-B498-43B3-948B-1728B52AA6E4}">
                <adec:decorative xmlns:adec="http://schemas.microsoft.com/office/drawing/2017/decorative" val="1"/>
              </a:ext>
            </a:extLst>
          </p:cNvPr>
          <p:cNvGrpSpPr/>
          <p:nvPr/>
        </p:nvGrpSpPr>
        <p:grpSpPr>
          <a:xfrm>
            <a:off x="0" y="0"/>
            <a:ext cx="12192000" cy="6858001"/>
            <a:chOff x="0" y="0"/>
            <a:chExt cx="12192000" cy="6858001"/>
          </a:xfrm>
        </p:grpSpPr>
        <p:pic>
          <p:nvPicPr>
            <p:cNvPr id="9" name="Picture 8">
              <a:extLst>
                <a:ext uri="{FF2B5EF4-FFF2-40B4-BE49-F238E27FC236}">
                  <a16:creationId xmlns:a16="http://schemas.microsoft.com/office/drawing/2014/main" id="{320AB6F3-D4AF-C5DB-D130-CC4AF8E32AD8}"/>
                </a:ext>
              </a:extLst>
            </p:cNvPr>
            <p:cNvPicPr>
              <a:picLocks noChangeAspect="1"/>
            </p:cNvPicPr>
            <p:nvPr/>
          </p:nvPicPr>
          <p:blipFill rotWithShape="1">
            <a:blip r:embed="rId2">
              <a:alphaModFix amt="10000"/>
            </a:blip>
            <a:srcRect l="6171" r="5286" b="40992"/>
            <a:stretch/>
          </p:blipFill>
          <p:spPr>
            <a:xfrm>
              <a:off x="0" y="0"/>
              <a:ext cx="6096000" cy="6858001"/>
            </a:xfrm>
            <a:prstGeom prst="rect">
              <a:avLst/>
            </a:prstGeom>
          </p:spPr>
        </p:pic>
        <p:pic>
          <p:nvPicPr>
            <p:cNvPr id="11" name="Picture 10">
              <a:extLst>
                <a:ext uri="{FF2B5EF4-FFF2-40B4-BE49-F238E27FC236}">
                  <a16:creationId xmlns:a16="http://schemas.microsoft.com/office/drawing/2014/main" id="{0CE87257-AD73-E5B4-4AD3-35B3F92303F9}"/>
                </a:ext>
              </a:extLst>
            </p:cNvPr>
            <p:cNvPicPr>
              <a:picLocks noChangeAspect="1"/>
            </p:cNvPicPr>
            <p:nvPr/>
          </p:nvPicPr>
          <p:blipFill rotWithShape="1">
            <a:blip r:embed="rId2">
              <a:alphaModFix amt="10000"/>
            </a:blip>
            <a:srcRect l="5870" t="39107" r="5588" b="1885"/>
            <a:stretch/>
          </p:blipFill>
          <p:spPr>
            <a:xfrm>
              <a:off x="6096000" y="0"/>
              <a:ext cx="6096000" cy="6857999"/>
            </a:xfrm>
            <a:prstGeom prst="rect">
              <a:avLst/>
            </a:prstGeom>
          </p:spPr>
        </p:pic>
      </p:grpSp>
    </p:spTree>
    <p:extLst>
      <p:ext uri="{BB962C8B-B14F-4D97-AF65-F5344CB8AC3E}">
        <p14:creationId xmlns:p14="http://schemas.microsoft.com/office/powerpoint/2010/main" val="4188235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descr="Screenshot of Windows system settings for changing between light and dark modes.">
            <a:extLst>
              <a:ext uri="{FF2B5EF4-FFF2-40B4-BE49-F238E27FC236}">
                <a16:creationId xmlns:a16="http://schemas.microsoft.com/office/drawing/2014/main" id="{FB418603-1856-D3CD-485E-556E480FB6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 t="234" r="844" b="3285"/>
          <a:stretch/>
        </p:blipFill>
        <p:spPr bwMode="auto">
          <a:xfrm>
            <a:off x="422031" y="0"/>
            <a:ext cx="1134793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79A624-C491-ABBC-5F3E-39FF545AE2FF}"/>
              </a:ext>
            </a:extLst>
          </p:cNvPr>
          <p:cNvSpPr>
            <a:spLocks noGrp="1"/>
          </p:cNvSpPr>
          <p:nvPr>
            <p:ph type="title"/>
          </p:nvPr>
        </p:nvSpPr>
        <p:spPr>
          <a:xfrm>
            <a:off x="838200" y="-1555115"/>
            <a:ext cx="10515600" cy="1325563"/>
          </a:xfrm>
        </p:spPr>
        <p:txBody>
          <a:bodyPr/>
          <a:lstStyle/>
          <a:p>
            <a:r>
              <a:rPr lang="en-US" dirty="0"/>
              <a:t>Windows</a:t>
            </a:r>
            <a:r>
              <a:rPr lang="en-US" baseline="0" dirty="0"/>
              <a:t> system themes</a:t>
            </a:r>
            <a:endParaRPr lang="en-US" dirty="0"/>
          </a:p>
        </p:txBody>
      </p:sp>
    </p:spTree>
    <p:extLst>
      <p:ext uri="{BB962C8B-B14F-4D97-AF65-F5344CB8AC3E}">
        <p14:creationId xmlns:p14="http://schemas.microsoft.com/office/powerpoint/2010/main" val="163582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showing a curb cut.">
            <a:extLst>
              <a:ext uri="{FF2B5EF4-FFF2-40B4-BE49-F238E27FC236}">
                <a16:creationId xmlns:a16="http://schemas.microsoft.com/office/drawing/2014/main" id="{930A071B-E2EB-901B-2559-EEBF110AB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2946" y="158261"/>
            <a:ext cx="4906108" cy="65414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D4CDA2-ACB6-F81C-30C6-B18DA68C75AC}"/>
              </a:ext>
            </a:extLst>
          </p:cNvPr>
          <p:cNvSpPr>
            <a:spLocks noGrp="1"/>
          </p:cNvSpPr>
          <p:nvPr>
            <p:ph type="title"/>
          </p:nvPr>
        </p:nvSpPr>
        <p:spPr>
          <a:xfrm>
            <a:off x="838200" y="-1497965"/>
            <a:ext cx="10515600" cy="1325563"/>
          </a:xfrm>
        </p:spPr>
        <p:txBody>
          <a:bodyPr/>
          <a:lstStyle/>
          <a:p>
            <a:r>
              <a:rPr lang="en-US" dirty="0"/>
              <a:t>Curb cut</a:t>
            </a:r>
          </a:p>
        </p:txBody>
      </p:sp>
    </p:spTree>
    <p:extLst>
      <p:ext uri="{BB962C8B-B14F-4D97-AF65-F5344CB8AC3E}">
        <p14:creationId xmlns:p14="http://schemas.microsoft.com/office/powerpoint/2010/main" val="4145180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4F3237D-BE8E-29AA-D95C-55D73429E2DB}"/>
              </a:ext>
            </a:extLst>
          </p:cNvPr>
          <p:cNvSpPr txBox="1"/>
          <p:nvPr/>
        </p:nvSpPr>
        <p:spPr>
          <a:xfrm>
            <a:off x="2477963" y="6136286"/>
            <a:ext cx="7236069" cy="369332"/>
          </a:xfrm>
          <a:prstGeom prst="rect">
            <a:avLst/>
          </a:prstGeom>
          <a:noFill/>
        </p:spPr>
        <p:txBody>
          <a:bodyPr wrap="square">
            <a:spAutoFit/>
          </a:bodyPr>
          <a:lstStyle/>
          <a:p>
            <a:pPr algn="ctr"/>
            <a:r>
              <a:rPr lang="en-US" dirty="0">
                <a:solidFill>
                  <a:srgbClr val="2EE6D0"/>
                </a:solidFill>
                <a:latin typeface="Segoe UI" panose="020B0502040204020203" pitchFamily="34" charset="0"/>
                <a:ea typeface="Open Sans" panose="020B060603050402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https://wearepurple.org.uk/the-purple-pound-infographic</a:t>
            </a:r>
            <a:r>
              <a:rPr lang="en-US" dirty="0">
                <a:solidFill>
                  <a:srgbClr val="2EE6D0"/>
                </a:solidFill>
                <a:latin typeface="Segoe UI" panose="020B0502040204020203" pitchFamily="34" charset="0"/>
                <a:ea typeface="Open Sans" panose="020B0606030504020204" pitchFamily="34" charset="0"/>
                <a:cs typeface="Segoe UI" panose="020B0502040204020203" pitchFamily="34" charset="0"/>
              </a:rPr>
              <a:t> </a:t>
            </a:r>
          </a:p>
        </p:txBody>
      </p:sp>
      <p:pic>
        <p:nvPicPr>
          <p:cNvPr id="16386" name="Picture 2" descr="Infographic showing the spending power of disabled people and their household continues to increase and is currently estimated to be worth 274 billion per year to UK businesses.">
            <a:extLst>
              <a:ext uri="{FF2B5EF4-FFF2-40B4-BE49-F238E27FC236}">
                <a16:creationId xmlns:a16="http://schemas.microsoft.com/office/drawing/2014/main" id="{AD9C99C1-AFD7-BDDD-37A3-AB09CFA80E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0227" t="68003" b="2820"/>
          <a:stretch/>
        </p:blipFill>
        <p:spPr bwMode="auto">
          <a:xfrm>
            <a:off x="4701286" y="3234823"/>
            <a:ext cx="2789421"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3" descr="Over 1 billion people currently experience some form of disability&#10;">
            <a:extLst>
              <a:ext uri="{FF2B5EF4-FFF2-40B4-BE49-F238E27FC236}">
                <a16:creationId xmlns:a16="http://schemas.microsoft.com/office/drawing/2014/main" id="{065064B9-016F-7330-AD9E-4E4788DE6F7F}"/>
              </a:ext>
            </a:extLst>
          </p:cNvPr>
          <p:cNvSpPr txBox="1">
            <a:spLocks/>
          </p:cNvSpPr>
          <p:nvPr/>
        </p:nvSpPr>
        <p:spPr>
          <a:xfrm>
            <a:off x="1025343" y="721714"/>
            <a:ext cx="10141313" cy="23548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60000"/>
              </a:lnSpc>
              <a:buFont typeface="Arial" panose="020B0604020202020204" pitchFamily="34" charset="0"/>
              <a:buNone/>
            </a:pPr>
            <a:r>
              <a:rPr lang="en-US" sz="4600" b="1" dirty="0">
                <a:solidFill>
                  <a:srgbClr val="2EE6D0"/>
                </a:solidFill>
                <a:latin typeface="Segoe UI Semibold" panose="020B0502040204020203" pitchFamily="34" charset="0"/>
                <a:ea typeface="Open Sans" panose="020B0606030504020204" pitchFamily="34" charset="0"/>
                <a:cs typeface="Segoe UI Semibold" panose="020B0502040204020203" pitchFamily="34" charset="0"/>
              </a:rPr>
              <a:t>Huge business opportunity </a:t>
            </a:r>
          </a:p>
          <a:p>
            <a:pPr marL="0" indent="0" algn="ctr">
              <a:lnSpc>
                <a:spcPct val="160000"/>
              </a:lnSpc>
              <a:buFont typeface="Arial" panose="020B0604020202020204" pitchFamily="34" charset="0"/>
              <a:buNone/>
            </a:pPr>
            <a:r>
              <a:rPr lang="en-US" sz="4000" dirty="0">
                <a:latin typeface="Segoe UI" panose="020B0502040204020203" pitchFamily="34" charset="0"/>
                <a:ea typeface="Open Sans" panose="020B0606030504020204" pitchFamily="34" charset="0"/>
                <a:cs typeface="Segoe UI" panose="020B0502040204020203" pitchFamily="34" charset="0"/>
              </a:rPr>
              <a:t>worth hundreds of billions</a:t>
            </a:r>
          </a:p>
        </p:txBody>
      </p:sp>
      <p:sp>
        <p:nvSpPr>
          <p:cNvPr id="3" name="Title 2">
            <a:extLst>
              <a:ext uri="{FF2B5EF4-FFF2-40B4-BE49-F238E27FC236}">
                <a16:creationId xmlns:a16="http://schemas.microsoft.com/office/drawing/2014/main" id="{1A7A9CD9-6621-EE9F-A1FF-E4EBE2A71EE1}"/>
              </a:ext>
            </a:extLst>
          </p:cNvPr>
          <p:cNvSpPr>
            <a:spLocks noGrp="1"/>
          </p:cNvSpPr>
          <p:nvPr>
            <p:ph type="title"/>
          </p:nvPr>
        </p:nvSpPr>
        <p:spPr>
          <a:xfrm>
            <a:off x="838196" y="-1475105"/>
            <a:ext cx="10515600" cy="1325563"/>
          </a:xfrm>
        </p:spPr>
        <p:txBody>
          <a:bodyPr/>
          <a:lstStyle/>
          <a:p>
            <a:r>
              <a:rPr lang="en-US" dirty="0"/>
              <a:t>The purple pound</a:t>
            </a:r>
          </a:p>
        </p:txBody>
      </p:sp>
    </p:spTree>
    <p:extLst>
      <p:ext uri="{BB962C8B-B14F-4D97-AF65-F5344CB8AC3E}">
        <p14:creationId xmlns:p14="http://schemas.microsoft.com/office/powerpoint/2010/main" val="7949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of headline &quot;50 Bay Area wineries got hit with disability lawsuits. The winemakers say they're 'predatory'&quot;">
            <a:extLst>
              <a:ext uri="{FF2B5EF4-FFF2-40B4-BE49-F238E27FC236}">
                <a16:creationId xmlns:a16="http://schemas.microsoft.com/office/drawing/2014/main" id="{53EBF55F-7CA9-D689-1038-DD4EB9EC11DC}"/>
              </a:ext>
            </a:extLst>
          </p:cNvPr>
          <p:cNvPicPr>
            <a:picLocks noChangeAspect="1"/>
          </p:cNvPicPr>
          <p:nvPr/>
        </p:nvPicPr>
        <p:blipFill>
          <a:blip r:embed="rId3"/>
          <a:stretch>
            <a:fillRect/>
          </a:stretch>
        </p:blipFill>
        <p:spPr>
          <a:xfrm>
            <a:off x="5955587" y="3429000"/>
            <a:ext cx="5784650" cy="1301262"/>
          </a:xfrm>
          <a:prstGeom prst="rect">
            <a:avLst/>
          </a:prstGeom>
        </p:spPr>
      </p:pic>
      <p:pic>
        <p:nvPicPr>
          <p:cNvPr id="10" name="Picture 9" descr="Screenshot of headline &quot;U.S. Businesses Get Hit With Record Numbers of Disability Lawsuits&quot;">
            <a:extLst>
              <a:ext uri="{FF2B5EF4-FFF2-40B4-BE49-F238E27FC236}">
                <a16:creationId xmlns:a16="http://schemas.microsoft.com/office/drawing/2014/main" id="{112FDEEE-34D1-30A1-F969-1AF2749D2009}"/>
              </a:ext>
            </a:extLst>
          </p:cNvPr>
          <p:cNvPicPr>
            <a:picLocks noChangeAspect="1"/>
          </p:cNvPicPr>
          <p:nvPr/>
        </p:nvPicPr>
        <p:blipFill>
          <a:blip r:embed="rId4"/>
          <a:stretch>
            <a:fillRect/>
          </a:stretch>
        </p:blipFill>
        <p:spPr>
          <a:xfrm>
            <a:off x="2209800" y="4481671"/>
            <a:ext cx="7772400" cy="2034148"/>
          </a:xfrm>
          <a:prstGeom prst="rect">
            <a:avLst/>
          </a:prstGeom>
        </p:spPr>
      </p:pic>
      <p:pic>
        <p:nvPicPr>
          <p:cNvPr id="8" name="Picture 7" descr="Screenshot of headline &quot;Supreme Court hands victory to blind man who sued Domino's over site accessibility&quot;.">
            <a:extLst>
              <a:ext uri="{FF2B5EF4-FFF2-40B4-BE49-F238E27FC236}">
                <a16:creationId xmlns:a16="http://schemas.microsoft.com/office/drawing/2014/main" id="{73A8BF2F-3C13-E8C0-D391-962C73B6125A}"/>
              </a:ext>
            </a:extLst>
          </p:cNvPr>
          <p:cNvPicPr>
            <a:picLocks noChangeAspect="1"/>
          </p:cNvPicPr>
          <p:nvPr/>
        </p:nvPicPr>
        <p:blipFill>
          <a:blip r:embed="rId5"/>
          <a:stretch>
            <a:fillRect/>
          </a:stretch>
        </p:blipFill>
        <p:spPr>
          <a:xfrm>
            <a:off x="451763" y="3396666"/>
            <a:ext cx="4789831" cy="1537788"/>
          </a:xfrm>
          <a:prstGeom prst="rect">
            <a:avLst/>
          </a:prstGeom>
        </p:spPr>
      </p:pic>
      <p:sp>
        <p:nvSpPr>
          <p:cNvPr id="2" name="Content Placeholder 3" descr="Over 1 billion people currently experience some form of disability&#10;">
            <a:extLst>
              <a:ext uri="{FF2B5EF4-FFF2-40B4-BE49-F238E27FC236}">
                <a16:creationId xmlns:a16="http://schemas.microsoft.com/office/drawing/2014/main" id="{065064B9-016F-7330-AD9E-4E4788DE6F7F}"/>
              </a:ext>
            </a:extLst>
          </p:cNvPr>
          <p:cNvSpPr txBox="1">
            <a:spLocks/>
          </p:cNvSpPr>
          <p:nvPr/>
        </p:nvSpPr>
        <p:spPr>
          <a:xfrm>
            <a:off x="884931" y="844806"/>
            <a:ext cx="10141313" cy="25841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60000"/>
              </a:lnSpc>
              <a:buNone/>
            </a:pPr>
            <a:r>
              <a:rPr lang="en-US" sz="4000" dirty="0">
                <a:latin typeface="Segoe UI" panose="020B0502040204020203" pitchFamily="34" charset="0"/>
                <a:ea typeface="Open Sans" panose="020B0606030504020204" pitchFamily="34" charset="0"/>
                <a:cs typeface="Segoe UI" panose="020B0502040204020203" pitchFamily="34" charset="0"/>
              </a:rPr>
              <a:t>Growing number of</a:t>
            </a:r>
            <a:endParaRPr lang="en-US" sz="4000" b="1" dirty="0">
              <a:latin typeface="Segoe UI" panose="020B0502040204020203" pitchFamily="34" charset="0"/>
              <a:ea typeface="Open Sans" panose="020B0606030504020204" pitchFamily="34" charset="0"/>
              <a:cs typeface="Segoe UI" panose="020B0502040204020203" pitchFamily="34" charset="0"/>
            </a:endParaRPr>
          </a:p>
          <a:p>
            <a:pPr marL="0" indent="0" algn="ctr">
              <a:lnSpc>
                <a:spcPct val="160000"/>
              </a:lnSpc>
              <a:buFont typeface="Arial" panose="020B0604020202020204" pitchFamily="34" charset="0"/>
              <a:buNone/>
            </a:pPr>
            <a:r>
              <a:rPr lang="en-US" sz="4600" b="1" dirty="0">
                <a:solidFill>
                  <a:srgbClr val="2EE6D0"/>
                </a:solidFill>
                <a:latin typeface="Segoe UI Semibold" panose="020B0502040204020203" pitchFamily="34" charset="0"/>
                <a:ea typeface="Open Sans" panose="020B0606030504020204" pitchFamily="34" charset="0"/>
                <a:cs typeface="Segoe UI Semibold" panose="020B0502040204020203" pitchFamily="34" charset="0"/>
              </a:rPr>
              <a:t>legal consequences</a:t>
            </a:r>
          </a:p>
        </p:txBody>
      </p:sp>
      <p:sp>
        <p:nvSpPr>
          <p:cNvPr id="3" name="Title 2">
            <a:extLst>
              <a:ext uri="{FF2B5EF4-FFF2-40B4-BE49-F238E27FC236}">
                <a16:creationId xmlns:a16="http://schemas.microsoft.com/office/drawing/2014/main" id="{00FBFDBD-FBF3-9029-DC10-C088F700AA43}"/>
              </a:ext>
            </a:extLst>
          </p:cNvPr>
          <p:cNvSpPr>
            <a:spLocks noGrp="1"/>
          </p:cNvSpPr>
          <p:nvPr>
            <p:ph type="title"/>
          </p:nvPr>
        </p:nvSpPr>
        <p:spPr>
          <a:xfrm>
            <a:off x="838200" y="-1399341"/>
            <a:ext cx="10515600" cy="1325563"/>
          </a:xfrm>
        </p:spPr>
        <p:txBody>
          <a:bodyPr/>
          <a:lstStyle/>
          <a:p>
            <a:r>
              <a:rPr lang="en-US" dirty="0"/>
              <a:t>Legal</a:t>
            </a:r>
            <a:r>
              <a:rPr lang="en-US" baseline="0" dirty="0"/>
              <a:t> consequences</a:t>
            </a:r>
            <a:endParaRPr lang="en-US" dirty="0"/>
          </a:p>
        </p:txBody>
      </p:sp>
    </p:spTree>
    <p:extLst>
      <p:ext uri="{BB962C8B-B14F-4D97-AF65-F5344CB8AC3E}">
        <p14:creationId xmlns:p14="http://schemas.microsoft.com/office/powerpoint/2010/main" val="1681830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589463"/>
            <a:ext cx="8454654" cy="1293177"/>
          </a:xfrm>
        </p:spPr>
        <p:txBody>
          <a:bodyPr>
            <a:normAutofit/>
          </a:bodyPr>
          <a:lstStyle/>
          <a:p>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What makes our apps accessible?</a:t>
            </a:r>
          </a:p>
        </p:txBody>
      </p:sp>
      <p:sp>
        <p:nvSpPr>
          <p:cNvPr id="8" name="Rectangle 7">
            <a:extLst>
              <a:ext uri="{FF2B5EF4-FFF2-40B4-BE49-F238E27FC236}">
                <a16:creationId xmlns:a16="http://schemas.microsoft.com/office/drawing/2014/main" id="{188DC3FF-CCCD-D7DF-4295-B3CC194447D5}"/>
              </a:ext>
              <a:ext uri="{C183D7F6-B498-43B3-948B-1728B52AA6E4}">
                <adec:decorative xmlns:adec="http://schemas.microsoft.com/office/drawing/2017/decorative" val="1"/>
              </a:ext>
            </a:extLst>
          </p:cNvPr>
          <p:cNvSpPr/>
          <p:nvPr/>
        </p:nvSpPr>
        <p:spPr>
          <a:xfrm>
            <a:off x="734314" y="4152602"/>
            <a:ext cx="862838" cy="121920"/>
          </a:xfrm>
          <a:prstGeom prst="rect">
            <a:avLst/>
          </a:prstGeom>
          <a:solidFill>
            <a:srgbClr val="2EE6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975360"/>
            <a:ext cx="10515600" cy="2911069"/>
          </a:xfrm>
        </p:spPr>
        <p:txBody>
          <a:bodyPr>
            <a:normAutofit/>
          </a:bodyPr>
          <a:lstStyle/>
          <a:p>
            <a:r>
              <a:rPr lang="en-US" b="1" dirty="0">
                <a:solidFill>
                  <a:schemeClr val="bg1">
                    <a:lumMod val="75000"/>
                    <a:lumOff val="25000"/>
                  </a:schemeClr>
                </a:solidFill>
                <a:latin typeface="Segoe UI Semibold" panose="020B0502040204020203" pitchFamily="34" charset="0"/>
                <a:ea typeface="Open Sans" panose="020B0606030504020204" pitchFamily="34" charset="0"/>
                <a:cs typeface="Segoe UI Semibold" panose="020B0502040204020203" pitchFamily="34" charset="0"/>
              </a:rPr>
              <a:t>The Journey to</a:t>
            </a:r>
            <a:br>
              <a:rPr lang="en-US" b="1" dirty="0">
                <a:latin typeface="Segoe UI Semibold" panose="020B0502040204020203" pitchFamily="34" charset="0"/>
                <a:ea typeface="Open Sans" panose="020B0606030504020204" pitchFamily="34" charset="0"/>
                <a:cs typeface="Segoe UI Semibold" panose="020B0502040204020203" pitchFamily="34" charset="0"/>
              </a:rPr>
            </a:br>
            <a:r>
              <a:rPr lang="en-US" b="1" dirty="0">
                <a:latin typeface="Segoe UI Semibold" panose="020B0502040204020203" pitchFamily="34" charset="0"/>
                <a:ea typeface="Open Sans" panose="020B0606030504020204" pitchFamily="34" charset="0"/>
                <a:cs typeface="Segoe UI Semibold" panose="020B0502040204020203" pitchFamily="34" charset="0"/>
              </a:rPr>
              <a:t>Accessible Apps</a:t>
            </a:r>
          </a:p>
        </p:txBody>
      </p:sp>
      <p:grpSp>
        <p:nvGrpSpPr>
          <p:cNvPr id="4" name="Group 3">
            <a:extLst>
              <a:ext uri="{FF2B5EF4-FFF2-40B4-BE49-F238E27FC236}">
                <a16:creationId xmlns:a16="http://schemas.microsoft.com/office/drawing/2014/main" id="{6B9E2670-3D6F-E1C6-CDC3-258644D59DC4}"/>
              </a:ext>
              <a:ext uri="{C183D7F6-B498-43B3-948B-1728B52AA6E4}">
                <adec:decorative xmlns:adec="http://schemas.microsoft.com/office/drawing/2017/decorative" val="1"/>
              </a:ext>
            </a:extLst>
          </p:cNvPr>
          <p:cNvGrpSpPr/>
          <p:nvPr/>
        </p:nvGrpSpPr>
        <p:grpSpPr>
          <a:xfrm>
            <a:off x="0" y="0"/>
            <a:ext cx="12192000" cy="6858001"/>
            <a:chOff x="0" y="0"/>
            <a:chExt cx="12192000" cy="6858001"/>
          </a:xfrm>
        </p:grpSpPr>
        <p:pic>
          <p:nvPicPr>
            <p:cNvPr id="5" name="Picture 4">
              <a:extLst>
                <a:ext uri="{FF2B5EF4-FFF2-40B4-BE49-F238E27FC236}">
                  <a16:creationId xmlns:a16="http://schemas.microsoft.com/office/drawing/2014/main" id="{5BB77A72-8F8E-B435-D699-05CE929AB2E4}"/>
                </a:ext>
              </a:extLst>
            </p:cNvPr>
            <p:cNvPicPr>
              <a:picLocks noChangeAspect="1"/>
            </p:cNvPicPr>
            <p:nvPr/>
          </p:nvPicPr>
          <p:blipFill rotWithShape="1">
            <a:blip r:embed="rId3">
              <a:alphaModFix amt="10000"/>
            </a:blip>
            <a:srcRect l="6171" r="5286" b="40992"/>
            <a:stretch/>
          </p:blipFill>
          <p:spPr>
            <a:xfrm>
              <a:off x="0" y="0"/>
              <a:ext cx="6096000" cy="6858001"/>
            </a:xfrm>
            <a:prstGeom prst="rect">
              <a:avLst/>
            </a:prstGeom>
          </p:spPr>
        </p:pic>
        <p:pic>
          <p:nvPicPr>
            <p:cNvPr id="6" name="Picture 5">
              <a:extLst>
                <a:ext uri="{FF2B5EF4-FFF2-40B4-BE49-F238E27FC236}">
                  <a16:creationId xmlns:a16="http://schemas.microsoft.com/office/drawing/2014/main" id="{463D2ECA-DC55-BFB6-B4D4-910E698AF848}"/>
                </a:ext>
              </a:extLst>
            </p:cNvPr>
            <p:cNvPicPr>
              <a:picLocks noChangeAspect="1"/>
            </p:cNvPicPr>
            <p:nvPr/>
          </p:nvPicPr>
          <p:blipFill rotWithShape="1">
            <a:blip r:embed="rId3">
              <a:alphaModFix amt="10000"/>
            </a:blip>
            <a:srcRect l="5870" t="39107" r="5588" b="1885"/>
            <a:stretch/>
          </p:blipFill>
          <p:spPr>
            <a:xfrm>
              <a:off x="6096000" y="0"/>
              <a:ext cx="6096000" cy="6857999"/>
            </a:xfrm>
            <a:prstGeom prst="rect">
              <a:avLst/>
            </a:prstGeom>
          </p:spPr>
        </p:pic>
      </p:grpSp>
    </p:spTree>
    <p:extLst>
      <p:ext uri="{BB962C8B-B14F-4D97-AF65-F5344CB8AC3E}">
        <p14:creationId xmlns:p14="http://schemas.microsoft.com/office/powerpoint/2010/main" val="2800307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D43E29-F169-AF6B-9F23-F115BED3421E}"/>
              </a:ext>
            </a:extLst>
          </p:cNvPr>
          <p:cNvSpPr txBox="1"/>
          <p:nvPr/>
        </p:nvSpPr>
        <p:spPr>
          <a:xfrm>
            <a:off x="838200" y="5942568"/>
            <a:ext cx="6096000" cy="369332"/>
          </a:xfrm>
          <a:prstGeom prst="rect">
            <a:avLst/>
          </a:prstGeom>
          <a:noFill/>
        </p:spPr>
        <p:txBody>
          <a:bodyPr wrap="square">
            <a:spAutoFit/>
          </a:bodyPr>
          <a:lstStyle/>
          <a:p>
            <a:r>
              <a:rPr lang="en-US" dirty="0">
                <a:solidFill>
                  <a:srgbClr val="2EE6D0"/>
                </a:solidFill>
                <a:hlinkClick r:id="rId2">
                  <a:extLst>
                    <a:ext uri="{A12FA001-AC4F-418D-AE19-62706E023703}">
                      <ahyp:hlinkClr xmlns:ahyp="http://schemas.microsoft.com/office/drawing/2018/hyperlinkcolor" val="tx"/>
                    </a:ext>
                  </a:extLst>
                </a:hlinkClick>
              </a:rPr>
              <a:t>https://inclusivedesignprinciples.org</a:t>
            </a:r>
            <a:endParaRPr lang="en-US" dirty="0">
              <a:solidFill>
                <a:srgbClr val="2EE6D0"/>
              </a:solidFill>
            </a:endParaRPr>
          </a:p>
        </p:txBody>
      </p:sp>
      <p:sp>
        <p:nvSpPr>
          <p:cNvPr id="3" name="Content Placeholder 2">
            <a:extLst>
              <a:ext uri="{FF2B5EF4-FFF2-40B4-BE49-F238E27FC236}">
                <a16:creationId xmlns:a16="http://schemas.microsoft.com/office/drawing/2014/main" id="{C2F6069E-9F45-3ABD-876C-4693329FDE72}"/>
              </a:ext>
            </a:extLst>
          </p:cNvPr>
          <p:cNvSpPr>
            <a:spLocks noGrp="1"/>
          </p:cNvSpPr>
          <p:nvPr>
            <p:ph idx="1"/>
          </p:nvPr>
        </p:nvSpPr>
        <p:spPr/>
        <p:txBody>
          <a:bodyPr/>
          <a:lstStyle/>
          <a:p>
            <a:r>
              <a:rPr lang="en-US" dirty="0">
                <a:latin typeface="Segoe UI" panose="020B0502040204020203" pitchFamily="34" charset="0"/>
                <a:cs typeface="Segoe UI" panose="020B0502040204020203" pitchFamily="34" charset="0"/>
              </a:rPr>
              <a:t>Provide comparable experience</a:t>
            </a:r>
          </a:p>
          <a:p>
            <a:r>
              <a:rPr lang="en-US" dirty="0">
                <a:latin typeface="Segoe UI" panose="020B0502040204020203" pitchFamily="34" charset="0"/>
                <a:cs typeface="Segoe UI" panose="020B0502040204020203" pitchFamily="34" charset="0"/>
              </a:rPr>
              <a:t>Consider situation</a:t>
            </a:r>
          </a:p>
          <a:p>
            <a:r>
              <a:rPr lang="en-US" dirty="0">
                <a:latin typeface="Segoe UI" panose="020B0502040204020203" pitchFamily="34" charset="0"/>
                <a:cs typeface="Segoe UI" panose="020B0502040204020203" pitchFamily="34" charset="0"/>
              </a:rPr>
              <a:t>Be consistent</a:t>
            </a:r>
          </a:p>
          <a:p>
            <a:r>
              <a:rPr lang="en-US" dirty="0">
                <a:latin typeface="Segoe UI" panose="020B0502040204020203" pitchFamily="34" charset="0"/>
                <a:cs typeface="Segoe UI" panose="020B0502040204020203" pitchFamily="34" charset="0"/>
              </a:rPr>
              <a:t>Give control</a:t>
            </a:r>
          </a:p>
          <a:p>
            <a:r>
              <a:rPr lang="en-US" dirty="0">
                <a:latin typeface="Segoe UI" panose="020B0502040204020203" pitchFamily="34" charset="0"/>
                <a:cs typeface="Segoe UI" panose="020B0502040204020203" pitchFamily="34" charset="0"/>
              </a:rPr>
              <a:t>Offer choice</a:t>
            </a:r>
          </a:p>
          <a:p>
            <a:r>
              <a:rPr lang="en-US" dirty="0">
                <a:latin typeface="Segoe UI" panose="020B0502040204020203" pitchFamily="34" charset="0"/>
                <a:cs typeface="Segoe UI" panose="020B0502040204020203" pitchFamily="34" charset="0"/>
              </a:rPr>
              <a:t>Prioritize content</a:t>
            </a:r>
          </a:p>
          <a:p>
            <a:r>
              <a:rPr lang="en-US" dirty="0">
                <a:latin typeface="Segoe UI" panose="020B0502040204020203" pitchFamily="34" charset="0"/>
                <a:cs typeface="Segoe UI" panose="020B0502040204020203" pitchFamily="34" charset="0"/>
              </a:rPr>
              <a:t>Add value</a:t>
            </a:r>
          </a:p>
        </p:txBody>
      </p:sp>
      <p:sp>
        <p:nvSpPr>
          <p:cNvPr id="2" name="Title 1">
            <a:extLst>
              <a:ext uri="{FF2B5EF4-FFF2-40B4-BE49-F238E27FC236}">
                <a16:creationId xmlns:a16="http://schemas.microsoft.com/office/drawing/2014/main" id="{5B616DA6-EADB-7080-419B-7C5D2BA1AE42}"/>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Inclusive Design Principles</a:t>
            </a:r>
          </a:p>
        </p:txBody>
      </p:sp>
    </p:spTree>
    <p:extLst>
      <p:ext uri="{BB962C8B-B14F-4D97-AF65-F5344CB8AC3E}">
        <p14:creationId xmlns:p14="http://schemas.microsoft.com/office/powerpoint/2010/main" val="326791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E42132-6626-951C-1700-8A2BA444EC66}"/>
              </a:ext>
            </a:extLst>
          </p:cNvPr>
          <p:cNvSpPr txBox="1"/>
          <p:nvPr/>
        </p:nvSpPr>
        <p:spPr>
          <a:xfrm>
            <a:off x="838200" y="5942568"/>
            <a:ext cx="6096000" cy="369332"/>
          </a:xfrm>
          <a:prstGeom prst="rect">
            <a:avLst/>
          </a:prstGeom>
          <a:noFill/>
        </p:spPr>
        <p:txBody>
          <a:bodyPr wrap="square">
            <a:spAutoFit/>
          </a:bodyPr>
          <a:lstStyle/>
          <a:p>
            <a:r>
              <a:rPr lang="en-US" dirty="0">
                <a:solidFill>
                  <a:srgbClr val="2EE6D0"/>
                </a:solidFill>
                <a:hlinkClick r:id="rId2">
                  <a:extLst>
                    <a:ext uri="{A12FA001-AC4F-418D-AE19-62706E023703}">
                      <ahyp:hlinkClr xmlns:ahyp="http://schemas.microsoft.com/office/drawing/2018/hyperlinkcolor" val="tx"/>
                    </a:ext>
                  </a:extLst>
                </a:hlinkClick>
              </a:rPr>
              <a:t>https://inclusivedesignprinciples.org</a:t>
            </a:r>
            <a:endParaRPr lang="en-US" dirty="0">
              <a:solidFill>
                <a:srgbClr val="2EE6D0"/>
              </a:solidFill>
            </a:endParaRPr>
          </a:p>
        </p:txBody>
      </p:sp>
      <p:sp>
        <p:nvSpPr>
          <p:cNvPr id="3" name="Content Placeholder 2">
            <a:extLst>
              <a:ext uri="{FF2B5EF4-FFF2-40B4-BE49-F238E27FC236}">
                <a16:creationId xmlns:a16="http://schemas.microsoft.com/office/drawing/2014/main" id="{C2F6069E-9F45-3ABD-876C-4693329FDE72}"/>
              </a:ext>
            </a:extLst>
          </p:cNvPr>
          <p:cNvSpPr>
            <a:spLocks noGrp="1"/>
          </p:cNvSpPr>
          <p:nvPr>
            <p:ph idx="1"/>
          </p:nvPr>
        </p:nvSpPr>
        <p:spPr/>
        <p:txBody>
          <a:bodyPr/>
          <a:lstStyle/>
          <a:p>
            <a:r>
              <a:rPr lang="en-US" dirty="0">
                <a:latin typeface="Segoe UI" panose="020B0502040204020203" pitchFamily="34" charset="0"/>
                <a:cs typeface="Segoe UI" panose="020B0502040204020203" pitchFamily="34" charset="0"/>
              </a:rPr>
              <a:t>Provide comparable experience </a:t>
            </a:r>
            <a:r>
              <a:rPr lang="en-US" dirty="0">
                <a:latin typeface="Segoe UI" panose="020B0502040204020203" pitchFamily="34" charset="0"/>
                <a:cs typeface="Segoe UI" panose="020B0502040204020203" pitchFamily="34" charset="0"/>
                <a:sym typeface="Wingdings" pitchFamily="2" charset="2"/>
              </a:rPr>
              <a:t></a:t>
            </a:r>
            <a:r>
              <a:rPr lang="en-US" dirty="0">
                <a:latin typeface="Segoe UI" panose="020B0502040204020203" pitchFamily="34" charset="0"/>
                <a:cs typeface="Segoe UI" panose="020B0502040204020203" pitchFamily="34" charset="0"/>
              </a:rPr>
              <a:t> i.e. content for alternatives</a:t>
            </a:r>
          </a:p>
          <a:p>
            <a:r>
              <a:rPr lang="en-US" dirty="0">
                <a:latin typeface="Segoe UI" panose="020B0502040204020203" pitchFamily="34" charset="0"/>
                <a:cs typeface="Segoe UI" panose="020B0502040204020203" pitchFamily="34" charset="0"/>
              </a:rPr>
              <a:t>Consider situation </a:t>
            </a:r>
            <a:r>
              <a:rPr lang="en-US" dirty="0">
                <a:latin typeface="Segoe UI" panose="020B0502040204020203" pitchFamily="34" charset="0"/>
                <a:cs typeface="Segoe UI" panose="020B0502040204020203" pitchFamily="34" charset="0"/>
                <a:sym typeface="Wingdings" pitchFamily="2" charset="2"/>
              </a:rPr>
              <a:t></a:t>
            </a:r>
            <a:r>
              <a:rPr lang="en-US" dirty="0">
                <a:latin typeface="Segoe UI" panose="020B0502040204020203" pitchFamily="34" charset="0"/>
                <a:cs typeface="Segoe UI" panose="020B0502040204020203" pitchFamily="34" charset="0"/>
              </a:rPr>
              <a:t> i.e. color contrast</a:t>
            </a:r>
          </a:p>
          <a:p>
            <a:r>
              <a:rPr lang="en-US" dirty="0">
                <a:latin typeface="Segoe UI" panose="020B0502040204020203" pitchFamily="34" charset="0"/>
                <a:cs typeface="Segoe UI" panose="020B0502040204020203" pitchFamily="34" charset="0"/>
              </a:rPr>
              <a:t>Be consistent </a:t>
            </a:r>
            <a:r>
              <a:rPr lang="en-US" dirty="0">
                <a:latin typeface="Segoe UI" panose="020B0502040204020203" pitchFamily="34" charset="0"/>
                <a:cs typeface="Segoe UI" panose="020B0502040204020203" pitchFamily="34" charset="0"/>
                <a:sym typeface="Wingdings" pitchFamily="2" charset="2"/>
              </a:rPr>
              <a:t></a:t>
            </a:r>
            <a:r>
              <a:rPr lang="en-US" dirty="0">
                <a:latin typeface="Segoe UI" panose="020B0502040204020203" pitchFamily="34" charset="0"/>
                <a:cs typeface="Segoe UI" panose="020B0502040204020203" pitchFamily="34" charset="0"/>
              </a:rPr>
              <a:t> i.e. consistent design patterns</a:t>
            </a:r>
          </a:p>
          <a:p>
            <a:r>
              <a:rPr lang="en-US" dirty="0">
                <a:latin typeface="Segoe UI" panose="020B0502040204020203" pitchFamily="34" charset="0"/>
                <a:cs typeface="Segoe UI" panose="020B0502040204020203" pitchFamily="34" charset="0"/>
              </a:rPr>
              <a:t>Give control </a:t>
            </a:r>
            <a:r>
              <a:rPr lang="en-US" dirty="0">
                <a:latin typeface="Segoe UI" panose="020B0502040204020203" pitchFamily="34" charset="0"/>
                <a:cs typeface="Segoe UI" panose="020B0502040204020203" pitchFamily="34" charset="0"/>
                <a:sym typeface="Wingdings" pitchFamily="2" charset="2"/>
              </a:rPr>
              <a:t></a:t>
            </a:r>
            <a:r>
              <a:rPr lang="en-US" dirty="0">
                <a:latin typeface="Segoe UI" panose="020B0502040204020203" pitchFamily="34" charset="0"/>
                <a:cs typeface="Segoe UI" panose="020B0502040204020203" pitchFamily="34" charset="0"/>
              </a:rPr>
              <a:t> i.e. allow zoom</a:t>
            </a:r>
          </a:p>
          <a:p>
            <a:r>
              <a:rPr lang="en-US" dirty="0">
                <a:latin typeface="Segoe UI" panose="020B0502040204020203" pitchFamily="34" charset="0"/>
                <a:cs typeface="Segoe UI" panose="020B0502040204020203" pitchFamily="34" charset="0"/>
              </a:rPr>
              <a:t>Offer choice </a:t>
            </a:r>
            <a:r>
              <a:rPr lang="en-US" dirty="0">
                <a:latin typeface="Segoe UI" panose="020B0502040204020203" pitchFamily="34" charset="0"/>
                <a:cs typeface="Segoe UI" panose="020B0502040204020203" pitchFamily="34" charset="0"/>
                <a:sym typeface="Wingdings" pitchFamily="2" charset="2"/>
              </a:rPr>
              <a:t></a:t>
            </a:r>
            <a:r>
              <a:rPr lang="en-US" dirty="0">
                <a:latin typeface="Segoe UI" panose="020B0502040204020203" pitchFamily="34" charset="0"/>
                <a:cs typeface="Segoe UI" panose="020B0502040204020203" pitchFamily="34" charset="0"/>
              </a:rPr>
              <a:t> i.e. accessible alternatives</a:t>
            </a:r>
          </a:p>
          <a:p>
            <a:r>
              <a:rPr lang="en-US" dirty="0">
                <a:latin typeface="Segoe UI" panose="020B0502040204020203" pitchFamily="34" charset="0"/>
                <a:cs typeface="Segoe UI" panose="020B0502040204020203" pitchFamily="34" charset="0"/>
              </a:rPr>
              <a:t>Prioritize content </a:t>
            </a:r>
            <a:r>
              <a:rPr lang="en-US" dirty="0">
                <a:latin typeface="Segoe UI" panose="020B0502040204020203" pitchFamily="34" charset="0"/>
                <a:cs typeface="Segoe UI" panose="020B0502040204020203" pitchFamily="34" charset="0"/>
                <a:sym typeface="Wingdings" pitchFamily="2" charset="2"/>
              </a:rPr>
              <a:t></a:t>
            </a:r>
            <a:r>
              <a:rPr lang="en-US" dirty="0">
                <a:latin typeface="Segoe UI" panose="020B0502040204020203" pitchFamily="34" charset="0"/>
                <a:cs typeface="Segoe UI" panose="020B0502040204020203" pitchFamily="34" charset="0"/>
              </a:rPr>
              <a:t> i.e. prioritizing tasks</a:t>
            </a:r>
          </a:p>
          <a:p>
            <a:r>
              <a:rPr lang="en-US" dirty="0">
                <a:latin typeface="Segoe UI" panose="020B0502040204020203" pitchFamily="34" charset="0"/>
                <a:cs typeface="Segoe UI" panose="020B0502040204020203" pitchFamily="34" charset="0"/>
              </a:rPr>
              <a:t>Add value </a:t>
            </a:r>
            <a:r>
              <a:rPr lang="en-US" dirty="0">
                <a:latin typeface="Segoe UI" panose="020B0502040204020203" pitchFamily="34" charset="0"/>
                <a:cs typeface="Segoe UI" panose="020B0502040204020203" pitchFamily="34" charset="0"/>
                <a:sym typeface="Wingdings" pitchFamily="2" charset="2"/>
              </a:rPr>
              <a:t></a:t>
            </a:r>
            <a:r>
              <a:rPr lang="en-US" dirty="0">
                <a:latin typeface="Segoe UI" panose="020B0502040204020203" pitchFamily="34" charset="0"/>
                <a:cs typeface="Segoe UI" panose="020B0502040204020203" pitchFamily="34" charset="0"/>
              </a:rPr>
              <a:t> i.e. make task completion easier</a:t>
            </a:r>
          </a:p>
        </p:txBody>
      </p:sp>
      <p:sp>
        <p:nvSpPr>
          <p:cNvPr id="2" name="Title 1">
            <a:extLst>
              <a:ext uri="{FF2B5EF4-FFF2-40B4-BE49-F238E27FC236}">
                <a16:creationId xmlns:a16="http://schemas.microsoft.com/office/drawing/2014/main" id="{5B616DA6-EADB-7080-419B-7C5D2BA1AE42}"/>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Inclusive Design Principles</a:t>
            </a:r>
          </a:p>
        </p:txBody>
      </p:sp>
    </p:spTree>
    <p:extLst>
      <p:ext uri="{BB962C8B-B14F-4D97-AF65-F5344CB8AC3E}">
        <p14:creationId xmlns:p14="http://schemas.microsoft.com/office/powerpoint/2010/main" val="274860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E42132-6626-951C-1700-8A2BA444EC66}"/>
              </a:ext>
            </a:extLst>
          </p:cNvPr>
          <p:cNvSpPr txBox="1"/>
          <p:nvPr/>
        </p:nvSpPr>
        <p:spPr>
          <a:xfrm>
            <a:off x="838200" y="5942568"/>
            <a:ext cx="6096000" cy="369332"/>
          </a:xfrm>
          <a:prstGeom prst="rect">
            <a:avLst/>
          </a:prstGeom>
          <a:noFill/>
        </p:spPr>
        <p:txBody>
          <a:bodyPr wrap="square">
            <a:spAutoFit/>
          </a:bodyPr>
          <a:lstStyle/>
          <a:p>
            <a:r>
              <a:rPr lang="en-US" dirty="0">
                <a:solidFill>
                  <a:srgbClr val="2EE6D0"/>
                </a:solidFill>
                <a:hlinkClick r:id="rId2">
                  <a:extLst>
                    <a:ext uri="{A12FA001-AC4F-418D-AE19-62706E023703}">
                      <ahyp:hlinkClr xmlns:ahyp="http://schemas.microsoft.com/office/drawing/2018/hyperlinkcolor" val="tx"/>
                    </a:ext>
                  </a:extLst>
                </a:hlinkClick>
              </a:rPr>
              <a:t>https://www.w3.org/WAI/standards-guidelines/WCAG</a:t>
            </a:r>
            <a:r>
              <a:rPr lang="en-US" dirty="0">
                <a:solidFill>
                  <a:srgbClr val="2EE6D0"/>
                </a:solidFill>
              </a:rPr>
              <a:t> </a:t>
            </a:r>
          </a:p>
        </p:txBody>
      </p:sp>
      <p:graphicFrame>
        <p:nvGraphicFramePr>
          <p:cNvPr id="8" name="Table 2">
            <a:extLst>
              <a:ext uri="{FF2B5EF4-FFF2-40B4-BE49-F238E27FC236}">
                <a16:creationId xmlns:a16="http://schemas.microsoft.com/office/drawing/2014/main" id="{E07DCBFF-4087-277E-3365-FBA78BB73319}"/>
              </a:ext>
            </a:extLst>
          </p:cNvPr>
          <p:cNvGraphicFramePr>
            <a:graphicFrameLocks noGrp="1"/>
          </p:cNvGraphicFramePr>
          <p:nvPr>
            <p:extLst>
              <p:ext uri="{D42A27DB-BD31-4B8C-83A1-F6EECF244321}">
                <p14:modId xmlns:p14="http://schemas.microsoft.com/office/powerpoint/2010/main" val="3438743401"/>
              </p:ext>
            </p:extLst>
          </p:nvPr>
        </p:nvGraphicFramePr>
        <p:xfrm>
          <a:off x="937040" y="2406629"/>
          <a:ext cx="10416760" cy="3287589"/>
        </p:xfrm>
        <a:graphic>
          <a:graphicData uri="http://schemas.openxmlformats.org/drawingml/2006/table">
            <a:tbl>
              <a:tblPr firstRow="1" bandRow="1">
                <a:tableStyleId>{93296810-A885-4BE3-A3E7-6D5BEEA58F35}</a:tableStyleId>
              </a:tblPr>
              <a:tblGrid>
                <a:gridCol w="2604190">
                  <a:extLst>
                    <a:ext uri="{9D8B030D-6E8A-4147-A177-3AD203B41FA5}">
                      <a16:colId xmlns:a16="http://schemas.microsoft.com/office/drawing/2014/main" val="4250986805"/>
                    </a:ext>
                  </a:extLst>
                </a:gridCol>
                <a:gridCol w="2604190">
                  <a:extLst>
                    <a:ext uri="{9D8B030D-6E8A-4147-A177-3AD203B41FA5}">
                      <a16:colId xmlns:a16="http://schemas.microsoft.com/office/drawing/2014/main" val="3549104214"/>
                    </a:ext>
                  </a:extLst>
                </a:gridCol>
                <a:gridCol w="2604190">
                  <a:extLst>
                    <a:ext uri="{9D8B030D-6E8A-4147-A177-3AD203B41FA5}">
                      <a16:colId xmlns:a16="http://schemas.microsoft.com/office/drawing/2014/main" val="2342347047"/>
                    </a:ext>
                  </a:extLst>
                </a:gridCol>
                <a:gridCol w="2604190">
                  <a:extLst>
                    <a:ext uri="{9D8B030D-6E8A-4147-A177-3AD203B41FA5}">
                      <a16:colId xmlns:a16="http://schemas.microsoft.com/office/drawing/2014/main" val="3210346288"/>
                    </a:ext>
                  </a:extLst>
                </a:gridCol>
              </a:tblGrid>
              <a:tr h="1607826">
                <a:tc>
                  <a:txBody>
                    <a:bodyPr/>
                    <a:lstStyle/>
                    <a:p>
                      <a:pPr marL="0" indent="0" algn="l">
                        <a:buFont typeface="Arial" panose="020B0604020202020204" pitchFamily="34" charset="0"/>
                        <a:buNone/>
                      </a:pPr>
                      <a:r>
                        <a:rPr lang="en-US" sz="2000" b="1" i="0" dirty="0">
                          <a:solidFill>
                            <a:schemeClr val="tx1"/>
                          </a:solidFill>
                          <a:latin typeface="Segoe UI Semibold" panose="020B0502040204020203" pitchFamily="34" charset="0"/>
                          <a:cs typeface="Segoe UI Semibold" panose="020B0502040204020203" pitchFamily="34" charset="0"/>
                        </a:rPr>
                        <a:t>1 – Perceivable</a:t>
                      </a:r>
                    </a:p>
                    <a:p>
                      <a:pPr marL="0" indent="0" algn="l">
                        <a:buFont typeface="Arial" panose="020B0604020202020204" pitchFamily="34" charset="0"/>
                        <a:buNone/>
                      </a:pPr>
                      <a:r>
                        <a:rPr lang="en-GB" sz="1400" b="0" i="1" kern="1200" dirty="0">
                          <a:solidFill>
                            <a:schemeClr val="tx1"/>
                          </a:solidFill>
                          <a:effectLst/>
                          <a:latin typeface="Segoe UI" panose="020B0502040204020203" pitchFamily="34" charset="0"/>
                          <a:ea typeface="+mn-ea"/>
                          <a:cs typeface="Segoe UI" panose="020B0502040204020203" pitchFamily="34" charset="0"/>
                        </a:rPr>
                        <a:t>Information and user interface components must be presentable to users in ways they can perceive.</a:t>
                      </a:r>
                      <a:endParaRPr lang="en-US" sz="1400" b="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EE6D0"/>
                      </a:solidFill>
                      <a:prstDash val="solid"/>
                      <a:round/>
                      <a:headEnd type="none" w="med" len="med"/>
                      <a:tailEnd type="none" w="med" len="med"/>
                    </a:lnL>
                    <a:lnR w="12700" cap="flat" cmpd="sng" algn="ctr">
                      <a:solidFill>
                        <a:srgbClr val="2EE6D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2000" b="1" i="0" dirty="0">
                          <a:solidFill>
                            <a:schemeClr val="tx1"/>
                          </a:solidFill>
                          <a:latin typeface="Segoe UI Semibold" panose="020B0502040204020203" pitchFamily="34" charset="0"/>
                          <a:cs typeface="Segoe UI Semibold" panose="020B0502040204020203" pitchFamily="34" charset="0"/>
                        </a:rPr>
                        <a:t>2 – Operable</a:t>
                      </a:r>
                    </a:p>
                    <a:p>
                      <a:pPr marL="0" indent="0" algn="l">
                        <a:buFont typeface="Arial" panose="020B0604020202020204" pitchFamily="34" charset="0"/>
                        <a:buNone/>
                      </a:pPr>
                      <a:r>
                        <a:rPr lang="en-GB" sz="1400" b="0" i="1" kern="1200" dirty="0">
                          <a:solidFill>
                            <a:schemeClr val="tx1"/>
                          </a:solidFill>
                          <a:effectLst/>
                          <a:latin typeface="Segoe UI" panose="020B0502040204020203" pitchFamily="34" charset="0"/>
                          <a:ea typeface="+mn-ea"/>
                          <a:cs typeface="Segoe UI" panose="020B0502040204020203" pitchFamily="34" charset="0"/>
                        </a:rPr>
                        <a:t>User interface components and navigation must be operable. </a:t>
                      </a:r>
                      <a:endParaRPr lang="en-US" sz="1400" b="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EE6D0"/>
                      </a:solidFill>
                      <a:prstDash val="solid"/>
                      <a:round/>
                      <a:headEnd type="none" w="med" len="med"/>
                      <a:tailEnd type="none" w="med" len="med"/>
                    </a:lnL>
                    <a:lnR w="12700" cap="flat" cmpd="sng" algn="ctr">
                      <a:solidFill>
                        <a:srgbClr val="2EE6D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2000" b="1" i="0" dirty="0">
                          <a:solidFill>
                            <a:schemeClr val="tx1"/>
                          </a:solidFill>
                          <a:latin typeface="Segoe UI Semibold" panose="020B0502040204020203" pitchFamily="34" charset="0"/>
                          <a:cs typeface="Segoe UI Semibold" panose="020B0502040204020203" pitchFamily="34" charset="0"/>
                        </a:rPr>
                        <a:t>3 – Understandable </a:t>
                      </a:r>
                    </a:p>
                    <a:p>
                      <a:pPr marL="0" indent="0" algn="l">
                        <a:buFont typeface="Arial" panose="020B0604020202020204" pitchFamily="34" charset="0"/>
                        <a:buNone/>
                      </a:pPr>
                      <a:r>
                        <a:rPr lang="en-GB" sz="1400" b="0" i="1" kern="1200" dirty="0">
                          <a:solidFill>
                            <a:schemeClr val="tx1"/>
                          </a:solidFill>
                          <a:effectLst/>
                          <a:latin typeface="Segoe UI" panose="020B0502040204020203" pitchFamily="34" charset="0"/>
                          <a:ea typeface="+mn-ea"/>
                          <a:cs typeface="Segoe UI" panose="020B0502040204020203" pitchFamily="34" charset="0"/>
                        </a:rPr>
                        <a:t>Information and the operation of user interface must be understandable. </a:t>
                      </a:r>
                      <a:endParaRPr lang="en-US" sz="1400" b="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EE6D0"/>
                      </a:solidFill>
                      <a:prstDash val="solid"/>
                      <a:round/>
                      <a:headEnd type="none" w="med" len="med"/>
                      <a:tailEnd type="none" w="med" len="med"/>
                    </a:lnL>
                    <a:lnR w="12700" cap="flat" cmpd="sng" algn="ctr">
                      <a:solidFill>
                        <a:srgbClr val="2EE6D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2000" b="1" i="0" dirty="0">
                          <a:solidFill>
                            <a:schemeClr val="tx1"/>
                          </a:solidFill>
                          <a:latin typeface="Segoe UI Semibold" panose="020B0502040204020203" pitchFamily="34" charset="0"/>
                          <a:cs typeface="Segoe UI Semibold" panose="020B0502040204020203" pitchFamily="34" charset="0"/>
                        </a:rPr>
                        <a:t>4 – Robust </a:t>
                      </a:r>
                    </a:p>
                    <a:p>
                      <a:pPr marL="0" indent="0" algn="l">
                        <a:buFont typeface="Arial" panose="020B0604020202020204" pitchFamily="34" charset="0"/>
                        <a:buNone/>
                      </a:pPr>
                      <a:r>
                        <a:rPr lang="en-GB" sz="1400" b="0" i="1" kern="1200" dirty="0">
                          <a:solidFill>
                            <a:schemeClr val="tx1"/>
                          </a:solidFill>
                          <a:effectLst/>
                          <a:latin typeface="Segoe UI" panose="020B0502040204020203" pitchFamily="34" charset="0"/>
                          <a:ea typeface="+mn-ea"/>
                          <a:cs typeface="Segoe UI" panose="020B0502040204020203" pitchFamily="34" charset="0"/>
                        </a:rPr>
                        <a:t>Content must be robust enough that it can be interpreted by a wide variety of user agents, including assistive technologies. </a:t>
                      </a:r>
                      <a:endParaRPr lang="en-US" sz="1400" b="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EE6D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4078666"/>
                  </a:ext>
                </a:extLst>
              </a:tr>
              <a:tr h="1679763">
                <a:tc>
                  <a:txBody>
                    <a:bodyPr/>
                    <a:lstStyle/>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1.1 - Text alternatives</a:t>
                      </a:r>
                    </a:p>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1.2 - Time-based media</a:t>
                      </a:r>
                    </a:p>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1.3 - Adaptable</a:t>
                      </a:r>
                    </a:p>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1.4 - Distinguishable</a:t>
                      </a:r>
                    </a:p>
                    <a:p>
                      <a:pPr marL="0" indent="0">
                        <a:buFont typeface="Arial" panose="020B0604020202020204" pitchFamily="34" charset="0"/>
                        <a:buNone/>
                      </a:pPr>
                      <a:endParaRPr lang="en-US" sz="1400" dirty="0">
                        <a:solidFill>
                          <a:schemeClr val="tx1"/>
                        </a:solidFill>
                        <a:latin typeface="Segoe UI" panose="020B0502040204020203" pitchFamily="34" charset="0"/>
                        <a:cs typeface="Segoe UI" panose="020B0502040204020203" pitchFamily="34" charset="0"/>
                      </a:endParaRPr>
                    </a:p>
                  </a:txBody>
                  <a:tcPr>
                    <a:lnL w="12700" cap="flat" cmpd="sng" algn="ctr">
                      <a:solidFill>
                        <a:srgbClr val="2EE6D0"/>
                      </a:solidFill>
                      <a:prstDash val="solid"/>
                      <a:round/>
                      <a:headEnd type="none" w="med" len="med"/>
                      <a:tailEnd type="none" w="med" len="med"/>
                    </a:lnL>
                    <a:lnR w="12700" cap="flat" cmpd="sng" algn="ctr">
                      <a:solidFill>
                        <a:srgbClr val="2EE6D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2.1 - Keyboard accessible</a:t>
                      </a:r>
                    </a:p>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2.2 - Enough time</a:t>
                      </a:r>
                    </a:p>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2.3 - Seizures and physical</a:t>
                      </a:r>
                    </a:p>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        reactions</a:t>
                      </a:r>
                    </a:p>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2.4 - Navigable</a:t>
                      </a:r>
                    </a:p>
                    <a:p>
                      <a:pPr marL="0" lv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2.5 - Input modalities</a:t>
                      </a:r>
                    </a:p>
                  </a:txBody>
                  <a:tcPr>
                    <a:lnL w="12700" cap="flat" cmpd="sng" algn="ctr">
                      <a:solidFill>
                        <a:srgbClr val="2EE6D0"/>
                      </a:solidFill>
                      <a:prstDash val="solid"/>
                      <a:round/>
                      <a:headEnd type="none" w="med" len="med"/>
                      <a:tailEnd type="none" w="med" len="med"/>
                    </a:lnL>
                    <a:lnR w="12700" cap="flat" cmpd="sng" algn="ctr">
                      <a:solidFill>
                        <a:srgbClr val="2EE6D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3.1 - Readable</a:t>
                      </a:r>
                    </a:p>
                    <a:p>
                      <a:pPr mar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3.2 - Predictable</a:t>
                      </a:r>
                    </a:p>
                    <a:p>
                      <a:pPr mar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3.3 - Input assistance</a:t>
                      </a:r>
                    </a:p>
                  </a:txBody>
                  <a:tcPr>
                    <a:lnL w="12700" cap="flat" cmpd="sng" algn="ctr">
                      <a:solidFill>
                        <a:srgbClr val="2EE6D0"/>
                      </a:solidFill>
                      <a:prstDash val="solid"/>
                      <a:round/>
                      <a:headEnd type="none" w="med" len="med"/>
                      <a:tailEnd type="none" w="med" len="med"/>
                    </a:lnL>
                    <a:lnR w="12700" cap="flat" cmpd="sng" algn="ctr">
                      <a:solidFill>
                        <a:srgbClr val="2EE6D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1400" dirty="0">
                          <a:solidFill>
                            <a:schemeClr val="tx1"/>
                          </a:solidFill>
                          <a:latin typeface="Segoe UI" panose="020B0502040204020203" pitchFamily="34" charset="0"/>
                          <a:cs typeface="Segoe UI" panose="020B0502040204020203" pitchFamily="34" charset="0"/>
                        </a:rPr>
                        <a:t>4.1 - Compatible</a:t>
                      </a:r>
                    </a:p>
                  </a:txBody>
                  <a:tcPr>
                    <a:lnL w="12700" cap="flat" cmpd="sng" algn="ctr">
                      <a:solidFill>
                        <a:srgbClr val="2EE6D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87616353"/>
                  </a:ext>
                </a:extLst>
              </a:tr>
            </a:tbl>
          </a:graphicData>
        </a:graphic>
      </p:graphicFrame>
      <p:sp>
        <p:nvSpPr>
          <p:cNvPr id="6" name="Content Placeholder 5">
            <a:extLst>
              <a:ext uri="{FF2B5EF4-FFF2-40B4-BE49-F238E27FC236}">
                <a16:creationId xmlns:a16="http://schemas.microsoft.com/office/drawing/2014/main" id="{6D6E5786-411C-3D57-1F86-0619470B37E7}"/>
              </a:ext>
            </a:extLst>
          </p:cNvPr>
          <p:cNvSpPr>
            <a:spLocks noGrp="1"/>
          </p:cNvSpPr>
          <p:nvPr>
            <p:ph idx="1"/>
          </p:nvPr>
        </p:nvSpPr>
        <p:spPr>
          <a:xfrm>
            <a:off x="838200" y="1825625"/>
            <a:ext cx="10515600" cy="581004"/>
          </a:xfrm>
        </p:spPr>
        <p:txBody>
          <a:bodyPr>
            <a:normAutofit fontScale="92500"/>
          </a:bodyPr>
          <a:lstStyle/>
          <a:p>
            <a:pPr marL="0" indent="0">
              <a:buNone/>
            </a:pPr>
            <a:r>
              <a:rPr lang="en-US" dirty="0">
                <a:latin typeface="Segoe UI" panose="020B0502040204020203" pitchFamily="34" charset="0"/>
                <a:cs typeface="Segoe UI" panose="020B0502040204020203" pitchFamily="34" charset="0"/>
              </a:rPr>
              <a:t>Global a11y standard and legal benchmark for both web and mobile</a:t>
            </a:r>
          </a:p>
        </p:txBody>
      </p:sp>
      <p:sp>
        <p:nvSpPr>
          <p:cNvPr id="2" name="Title 1">
            <a:extLst>
              <a:ext uri="{FF2B5EF4-FFF2-40B4-BE49-F238E27FC236}">
                <a16:creationId xmlns:a16="http://schemas.microsoft.com/office/drawing/2014/main" id="{5B616DA6-EADB-7080-419B-7C5D2BA1AE42}"/>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Web Content Accessibility Guidelines</a:t>
            </a:r>
          </a:p>
        </p:txBody>
      </p:sp>
    </p:spTree>
    <p:extLst>
      <p:ext uri="{BB962C8B-B14F-4D97-AF65-F5344CB8AC3E}">
        <p14:creationId xmlns:p14="http://schemas.microsoft.com/office/powerpoint/2010/main" val="676776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975360"/>
            <a:ext cx="10515600" cy="2911069"/>
          </a:xfrm>
        </p:spPr>
        <p:txBody>
          <a:bodyPr>
            <a:normAutofit/>
          </a:bodyPr>
          <a:lstStyle/>
          <a:p>
            <a:r>
              <a:rPr lang="en-US" b="1" dirty="0">
                <a:latin typeface="Segoe UI Semibold" panose="020B0502040204020203" pitchFamily="34" charset="0"/>
                <a:ea typeface="Open Sans" panose="020B0606030504020204" pitchFamily="34" charset="0"/>
                <a:cs typeface="Segoe UI Semibold" panose="020B0502040204020203" pitchFamily="34" charset="0"/>
              </a:rPr>
              <a:t>The Journey to</a:t>
            </a:r>
            <a:br>
              <a:rPr lang="en-US" b="1" dirty="0">
                <a:latin typeface="Segoe UI Semibold" panose="020B0502040204020203" pitchFamily="34" charset="0"/>
                <a:ea typeface="Open Sans" panose="020B0606030504020204" pitchFamily="34" charset="0"/>
                <a:cs typeface="Segoe UI Semibold" panose="020B0502040204020203" pitchFamily="34" charset="0"/>
              </a:rPr>
            </a:br>
            <a:r>
              <a:rPr lang="en-US" b="1" dirty="0">
                <a:latin typeface="Segoe UI Semibold" panose="020B0502040204020203" pitchFamily="34" charset="0"/>
                <a:ea typeface="Open Sans" panose="020B0606030504020204" pitchFamily="34" charset="0"/>
                <a:cs typeface="Segoe UI Semibold" panose="020B0502040204020203" pitchFamily="34" charset="0"/>
              </a:rPr>
              <a:t>Accessible Apps</a:t>
            </a:r>
          </a:p>
        </p:txBody>
      </p:sp>
      <p:sp>
        <p:nvSpPr>
          <p:cNvPr id="8" name="Rectangle 7">
            <a:extLst>
              <a:ext uri="{FF2B5EF4-FFF2-40B4-BE49-F238E27FC236}">
                <a16:creationId xmlns:a16="http://schemas.microsoft.com/office/drawing/2014/main" id="{188DC3FF-CCCD-D7DF-4295-B3CC194447D5}"/>
              </a:ext>
              <a:ext uri="{C183D7F6-B498-43B3-948B-1728B52AA6E4}">
                <adec:decorative xmlns:adec="http://schemas.microsoft.com/office/drawing/2017/decorative" val="1"/>
              </a:ext>
            </a:extLst>
          </p:cNvPr>
          <p:cNvSpPr/>
          <p:nvPr/>
        </p:nvSpPr>
        <p:spPr>
          <a:xfrm>
            <a:off x="734314" y="4152602"/>
            <a:ext cx="862838" cy="121920"/>
          </a:xfrm>
          <a:prstGeom prst="rect">
            <a:avLst/>
          </a:prstGeom>
          <a:solidFill>
            <a:srgbClr val="2EE6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589463"/>
            <a:ext cx="8454654" cy="1439378"/>
          </a:xfrm>
        </p:spPr>
        <p:txBody>
          <a:bodyPr>
            <a:normAutofit/>
          </a:bodyPr>
          <a:lstStyle/>
          <a:p>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How do we put these insights into practice?</a:t>
            </a:r>
          </a:p>
          <a:p>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How do you design and develop accessible apps?</a:t>
            </a:r>
          </a:p>
          <a:p>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How do you test apps for accessibility?</a:t>
            </a:r>
          </a:p>
        </p:txBody>
      </p:sp>
      <p:grpSp>
        <p:nvGrpSpPr>
          <p:cNvPr id="4" name="Group 3">
            <a:extLst>
              <a:ext uri="{FF2B5EF4-FFF2-40B4-BE49-F238E27FC236}">
                <a16:creationId xmlns:a16="http://schemas.microsoft.com/office/drawing/2014/main" id="{F14C494C-25D8-9065-36F5-500BE2FCE1CA}"/>
              </a:ext>
              <a:ext uri="{C183D7F6-B498-43B3-948B-1728B52AA6E4}">
                <adec:decorative xmlns:adec="http://schemas.microsoft.com/office/drawing/2017/decorative" val="1"/>
              </a:ext>
            </a:extLst>
          </p:cNvPr>
          <p:cNvGrpSpPr/>
          <p:nvPr/>
        </p:nvGrpSpPr>
        <p:grpSpPr>
          <a:xfrm>
            <a:off x="0" y="0"/>
            <a:ext cx="12192000" cy="6858001"/>
            <a:chOff x="0" y="0"/>
            <a:chExt cx="12192000" cy="6858001"/>
          </a:xfrm>
        </p:grpSpPr>
        <p:pic>
          <p:nvPicPr>
            <p:cNvPr id="5" name="Picture 4">
              <a:extLst>
                <a:ext uri="{FF2B5EF4-FFF2-40B4-BE49-F238E27FC236}">
                  <a16:creationId xmlns:a16="http://schemas.microsoft.com/office/drawing/2014/main" id="{4846DDBD-D2D7-DE7A-16A8-5CD68DB83775}"/>
                </a:ext>
              </a:extLst>
            </p:cNvPr>
            <p:cNvPicPr>
              <a:picLocks noChangeAspect="1"/>
            </p:cNvPicPr>
            <p:nvPr/>
          </p:nvPicPr>
          <p:blipFill rotWithShape="1">
            <a:blip r:embed="rId2">
              <a:alphaModFix amt="10000"/>
            </a:blip>
            <a:srcRect l="6171" r="5286" b="40992"/>
            <a:stretch/>
          </p:blipFill>
          <p:spPr>
            <a:xfrm>
              <a:off x="0" y="0"/>
              <a:ext cx="6096000" cy="6858001"/>
            </a:xfrm>
            <a:prstGeom prst="rect">
              <a:avLst/>
            </a:prstGeom>
          </p:spPr>
        </p:pic>
        <p:pic>
          <p:nvPicPr>
            <p:cNvPr id="6" name="Picture 5">
              <a:extLst>
                <a:ext uri="{FF2B5EF4-FFF2-40B4-BE49-F238E27FC236}">
                  <a16:creationId xmlns:a16="http://schemas.microsoft.com/office/drawing/2014/main" id="{9F478BB5-D6C2-78AD-56C5-9F6FDFD8DD85}"/>
                </a:ext>
              </a:extLst>
            </p:cNvPr>
            <p:cNvPicPr>
              <a:picLocks noChangeAspect="1"/>
            </p:cNvPicPr>
            <p:nvPr/>
          </p:nvPicPr>
          <p:blipFill rotWithShape="1">
            <a:blip r:embed="rId2">
              <a:alphaModFix amt="10000"/>
            </a:blip>
            <a:srcRect l="5870" t="39107" r="5588" b="1885"/>
            <a:stretch/>
          </p:blipFill>
          <p:spPr>
            <a:xfrm>
              <a:off x="6096000" y="0"/>
              <a:ext cx="6096000" cy="6857999"/>
            </a:xfrm>
            <a:prstGeom prst="rect">
              <a:avLst/>
            </a:prstGeom>
          </p:spPr>
        </p:pic>
      </p:grpSp>
    </p:spTree>
    <p:extLst>
      <p:ext uri="{BB962C8B-B14F-4D97-AF65-F5344CB8AC3E}">
        <p14:creationId xmlns:p14="http://schemas.microsoft.com/office/powerpoint/2010/main" val="833236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shot of .NET MAUI template app in dark mode.">
            <a:extLst>
              <a:ext uri="{FF2B5EF4-FFF2-40B4-BE49-F238E27FC236}">
                <a16:creationId xmlns:a16="http://schemas.microsoft.com/office/drawing/2014/main" id="{E99C3857-47A5-2473-AB4B-E7B52EF340E5}"/>
              </a:ext>
            </a:extLst>
          </p:cNvPr>
          <p:cNvPicPr>
            <a:picLocks noChangeAspect="1"/>
          </p:cNvPicPr>
          <p:nvPr/>
        </p:nvPicPr>
        <p:blipFill rotWithShape="1">
          <a:blip r:embed="rId2"/>
          <a:srcRect t="5614" b="2176"/>
          <a:stretch/>
        </p:blipFill>
        <p:spPr>
          <a:xfrm>
            <a:off x="9193223" y="1533762"/>
            <a:ext cx="2482167" cy="4959113"/>
          </a:xfrm>
          <a:prstGeom prst="rect">
            <a:avLst/>
          </a:prstGeom>
        </p:spPr>
      </p:pic>
      <p:pic>
        <p:nvPicPr>
          <p:cNvPr id="4" name="Picture 3" descr="Screenshot of .NET MAUI template app in light mode.">
            <a:extLst>
              <a:ext uri="{FF2B5EF4-FFF2-40B4-BE49-F238E27FC236}">
                <a16:creationId xmlns:a16="http://schemas.microsoft.com/office/drawing/2014/main" id="{B5956463-5342-7D00-D5B6-2E2C524BF176}"/>
              </a:ext>
            </a:extLst>
          </p:cNvPr>
          <p:cNvPicPr>
            <a:picLocks noChangeAspect="1"/>
          </p:cNvPicPr>
          <p:nvPr/>
        </p:nvPicPr>
        <p:blipFill rotWithShape="1">
          <a:blip r:embed="rId3"/>
          <a:srcRect t="5614" b="2176"/>
          <a:stretch/>
        </p:blipFill>
        <p:spPr>
          <a:xfrm>
            <a:off x="6417590" y="1533762"/>
            <a:ext cx="2482167" cy="4959113"/>
          </a:xfrm>
          <a:prstGeom prst="rect">
            <a:avLst/>
          </a:prstGeom>
        </p:spPr>
      </p:pic>
      <p:sp>
        <p:nvSpPr>
          <p:cNvPr id="3" name="Content Placeholder 2">
            <a:extLst>
              <a:ext uri="{FF2B5EF4-FFF2-40B4-BE49-F238E27FC236}">
                <a16:creationId xmlns:a16="http://schemas.microsoft.com/office/drawing/2014/main" id="{C3DD9B85-C0B7-FBD3-8B01-69B3E7A5BF5A}"/>
              </a:ext>
            </a:extLst>
          </p:cNvPr>
          <p:cNvSpPr>
            <a:spLocks noGrp="1"/>
          </p:cNvSpPr>
          <p:nvPr>
            <p:ph idx="1"/>
          </p:nvPr>
        </p:nvSpPr>
        <p:spPr>
          <a:xfrm>
            <a:off x="838200" y="1825625"/>
            <a:ext cx="5144146" cy="4351338"/>
          </a:xfrm>
        </p:spPr>
        <p:txBody>
          <a:bodyPr/>
          <a:lstStyle/>
          <a:p>
            <a:pPr marL="0" indent="0">
              <a:buNone/>
            </a:pPr>
            <a:r>
              <a:rPr lang="en-US" b="1" dirty="0">
                <a:latin typeface="Segoe UI" panose="020B0502040204020203" pitchFamily="34" charset="0"/>
                <a:cs typeface="Segoe UI" panose="020B0502040204020203" pitchFamily="34" charset="0"/>
              </a:rPr>
              <a:t>Color Contrast</a:t>
            </a:r>
          </a:p>
          <a:p>
            <a:r>
              <a:rPr lang="en-US" sz="1800" dirty="0">
                <a:solidFill>
                  <a:srgbClr val="2EE6D0"/>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https://webaim.org/resources/contrastchecker</a:t>
            </a:r>
            <a:r>
              <a:rPr lang="en-US" sz="1800" dirty="0">
                <a:solidFill>
                  <a:srgbClr val="2EE6D0"/>
                </a:solidFill>
                <a:latin typeface="Segoe UI" panose="020B0502040204020203" pitchFamily="34" charset="0"/>
                <a:cs typeface="Segoe UI" panose="020B0502040204020203" pitchFamily="34" charset="0"/>
              </a:rPr>
              <a:t> </a:t>
            </a:r>
          </a:p>
          <a:p>
            <a:endParaRPr lang="en-US" sz="1800" dirty="0">
              <a:solidFill>
                <a:srgbClr val="2EE6D0"/>
              </a:solidFill>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App Theming</a:t>
            </a:r>
          </a:p>
          <a:p>
            <a:r>
              <a:rPr lang="en-US" sz="2400" dirty="0">
                <a:latin typeface="Segoe UI" panose="020B0502040204020203" pitchFamily="34" charset="0"/>
                <a:cs typeface="Segoe UI" panose="020B0502040204020203" pitchFamily="34" charset="0"/>
              </a:rPr>
              <a:t>Dark mode</a:t>
            </a:r>
          </a:p>
          <a:p>
            <a:r>
              <a:rPr lang="en-US" sz="2400" dirty="0">
                <a:latin typeface="Segoe UI" panose="020B0502040204020203" pitchFamily="34" charset="0"/>
                <a:cs typeface="Segoe UI" panose="020B0502040204020203" pitchFamily="34" charset="0"/>
              </a:rPr>
              <a:t>Light mode</a:t>
            </a:r>
          </a:p>
          <a:p>
            <a:r>
              <a:rPr lang="en-US" sz="2400" dirty="0">
                <a:latin typeface="Segoe UI" panose="020B0502040204020203" pitchFamily="34" charset="0"/>
                <a:cs typeface="Segoe UI" panose="020B0502040204020203" pitchFamily="34" charset="0"/>
              </a:rPr>
              <a:t>High contrast mode</a:t>
            </a:r>
          </a:p>
          <a:p>
            <a:pPr marL="0" indent="0">
              <a:buNone/>
            </a:pPr>
            <a:endParaRPr lang="en-US" sz="1800" dirty="0">
              <a:solidFill>
                <a:srgbClr val="2EE6D0"/>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8299D16C-1B8E-5D74-9FCC-33563D694DFD}"/>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Design &amp; Develop</a:t>
            </a:r>
          </a:p>
        </p:txBody>
      </p:sp>
    </p:spTree>
    <p:extLst>
      <p:ext uri="{BB962C8B-B14F-4D97-AF65-F5344CB8AC3E}">
        <p14:creationId xmlns:p14="http://schemas.microsoft.com/office/powerpoint/2010/main" val="109056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8CF501A8-3E0F-A6AC-E27F-1DBF0A9064BD}"/>
              </a:ext>
            </a:extLst>
          </p:cNvPr>
          <p:cNvSpPr txBox="1">
            <a:spLocks/>
          </p:cNvSpPr>
          <p:nvPr/>
        </p:nvSpPr>
        <p:spPr>
          <a:xfrm>
            <a:off x="7526375" y="5656200"/>
            <a:ext cx="4843596" cy="89684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rPr>
              <a:t>@</a:t>
            </a:r>
            <a:r>
              <a:rPr lang="en-US" sz="1800" dirty="0" err="1">
                <a:solidFill>
                  <a:schemeClr val="tx1"/>
                </a:solidFill>
                <a:latin typeface="Segoe UI" panose="020B0502040204020203" pitchFamily="34" charset="0"/>
                <a:ea typeface="Open Sans" panose="020B0606030504020204" pitchFamily="34" charset="0"/>
                <a:cs typeface="Segoe UI" panose="020B0502040204020203" pitchFamily="34" charset="0"/>
              </a:rPr>
              <a:t>therachelkang</a:t>
            </a:r>
            <a:endPar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endParaRPr>
          </a:p>
          <a:p>
            <a:pPr marL="0" indent="0">
              <a:buNone/>
            </a:pPr>
            <a:r>
              <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rPr>
              <a:t>@</a:t>
            </a:r>
            <a:r>
              <a:rPr lang="en-US" sz="1800" dirty="0" err="1">
                <a:solidFill>
                  <a:schemeClr val="tx1"/>
                </a:solidFill>
                <a:latin typeface="Segoe UI" panose="020B0502040204020203" pitchFamily="34" charset="0"/>
                <a:ea typeface="Open Sans" panose="020B0606030504020204" pitchFamily="34" charset="0"/>
                <a:cs typeface="Segoe UI" panose="020B0502040204020203" pitchFamily="34" charset="0"/>
              </a:rPr>
              <a:t>rachelkang</a:t>
            </a:r>
            <a:r>
              <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rPr>
              <a:t> </a:t>
            </a:r>
          </a:p>
          <a:p>
            <a:pPr marL="0" indent="0">
              <a:buNone/>
            </a:pPr>
            <a:r>
              <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rPr>
              <a:t>https://</a:t>
            </a:r>
            <a:r>
              <a:rPr lang="en-US" sz="1800" dirty="0" err="1">
                <a:solidFill>
                  <a:schemeClr val="tx1"/>
                </a:solidFill>
                <a:latin typeface="Segoe UI" panose="020B0502040204020203" pitchFamily="34" charset="0"/>
                <a:ea typeface="Open Sans" panose="020B0606030504020204" pitchFamily="34" charset="0"/>
                <a:cs typeface="Segoe UI" panose="020B0502040204020203" pitchFamily="34" charset="0"/>
              </a:rPr>
              <a:t>www.linkedin.com</a:t>
            </a:r>
            <a:r>
              <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rPr>
              <a:t>/in/</a:t>
            </a:r>
            <a:r>
              <a:rPr lang="en-US" sz="1800" dirty="0" err="1">
                <a:solidFill>
                  <a:schemeClr val="tx1"/>
                </a:solidFill>
                <a:latin typeface="Segoe UI" panose="020B0502040204020203" pitchFamily="34" charset="0"/>
                <a:ea typeface="Open Sans" panose="020B0606030504020204" pitchFamily="34" charset="0"/>
                <a:cs typeface="Segoe UI" panose="020B0502040204020203" pitchFamily="34" charset="0"/>
              </a:rPr>
              <a:t>rachel</a:t>
            </a:r>
            <a:r>
              <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rPr>
              <a:t>-j-</a:t>
            </a:r>
            <a:r>
              <a:rPr lang="en-US" sz="1800" dirty="0" err="1">
                <a:solidFill>
                  <a:schemeClr val="tx1"/>
                </a:solidFill>
                <a:latin typeface="Segoe UI" panose="020B0502040204020203" pitchFamily="34" charset="0"/>
                <a:ea typeface="Open Sans" panose="020B0606030504020204" pitchFamily="34" charset="0"/>
                <a:cs typeface="Segoe UI" panose="020B0502040204020203" pitchFamily="34" charset="0"/>
              </a:rPr>
              <a:t>kang</a:t>
            </a:r>
            <a:endPar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endParaRPr>
          </a:p>
          <a:p>
            <a:endPar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endParaRPr>
          </a:p>
        </p:txBody>
      </p:sp>
      <p:pic>
        <p:nvPicPr>
          <p:cNvPr id="12" name="Picture 4" descr="LinkedIn logo">
            <a:extLst>
              <a:ext uri="{FF2B5EF4-FFF2-40B4-BE49-F238E27FC236}">
                <a16:creationId xmlns:a16="http://schemas.microsoft.com/office/drawing/2014/main" id="{25FD9548-EFF2-4273-FE44-A3F5660C6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5634" y="6245930"/>
            <a:ext cx="481048" cy="4810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itHub logo">
            <a:extLst>
              <a:ext uri="{FF2B5EF4-FFF2-40B4-BE49-F238E27FC236}">
                <a16:creationId xmlns:a16="http://schemas.microsoft.com/office/drawing/2014/main" id="{37330139-CE1A-73F8-9F4D-89456BB9D0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240048" y="6036383"/>
            <a:ext cx="286327" cy="2863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witter Logo">
            <a:extLst>
              <a:ext uri="{FF2B5EF4-FFF2-40B4-BE49-F238E27FC236}">
                <a16:creationId xmlns:a16="http://schemas.microsoft.com/office/drawing/2014/main" id="{567FC1CE-333C-618D-34C4-B296BE553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1188" y="5713351"/>
            <a:ext cx="436444" cy="245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FF922A1E-434B-9C94-F4C2-4181A6A78DE0}"/>
              </a:ext>
            </a:extLst>
          </p:cNvPr>
          <p:cNvSpPr txBox="1">
            <a:spLocks/>
          </p:cNvSpPr>
          <p:nvPr/>
        </p:nvSpPr>
        <p:spPr>
          <a:xfrm>
            <a:off x="7017249" y="2175408"/>
            <a:ext cx="4916447" cy="294426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10000"/>
              </a:lnSpc>
              <a:buFont typeface="Arial" panose="020B0604020202020204" pitchFamily="34" charset="0"/>
              <a:buChar char="•"/>
            </a:pPr>
            <a:r>
              <a:rPr lang="en-US" sz="2400" dirty="0">
                <a:solidFill>
                  <a:schemeClr val="tx1"/>
                </a:solidFill>
                <a:latin typeface="Segoe UI" panose="020B0502040204020203" pitchFamily="34" charset="0"/>
                <a:ea typeface="Open Sans" panose="020B0606030504020204" pitchFamily="34" charset="0"/>
                <a:cs typeface="Segoe UI" panose="020B0502040204020203" pitchFamily="34" charset="0"/>
              </a:rPr>
              <a:t>I work on </a:t>
            </a:r>
            <a:r>
              <a:rPr lang="en-US" sz="2400" dirty="0">
                <a:solidFill>
                  <a:schemeClr val="tx1"/>
                </a:solidFill>
                <a:latin typeface="Segoe UI" panose="020B0502040204020203" pitchFamily="34" charset="0"/>
                <a:ea typeface="Open Sans" panose="020B0606030504020204" pitchFamily="34" charset="0"/>
                <a:cs typeface="Segoe UI" panose="020B0502040204020203" pitchFamily="34" charset="0"/>
                <a:sym typeface="Wingdings" pitchFamily="2" charset="2"/>
              </a:rPr>
              <a:t>.NET MAUI</a:t>
            </a:r>
            <a:endParaRPr lang="en-US" sz="2400" dirty="0">
              <a:solidFill>
                <a:schemeClr val="tx1"/>
              </a:solidFill>
              <a:latin typeface="Segoe UI" panose="020B0502040204020203" pitchFamily="34" charset="0"/>
              <a:ea typeface="Open Sans" panose="020B0606030504020204" pitchFamily="34" charset="0"/>
              <a:cs typeface="Segoe UI" panose="020B0502040204020203" pitchFamily="34" charset="0"/>
            </a:endParaRPr>
          </a:p>
          <a:p>
            <a:pPr marL="342900" indent="-342900">
              <a:lnSpc>
                <a:spcPct val="110000"/>
              </a:lnSpc>
              <a:buFont typeface="Arial" panose="020B0604020202020204" pitchFamily="34" charset="0"/>
              <a:buChar char="•"/>
            </a:pPr>
            <a:r>
              <a:rPr lang="en-US" sz="2400" dirty="0">
                <a:solidFill>
                  <a:schemeClr val="tx1"/>
                </a:solidFill>
                <a:latin typeface="Segoe UI" panose="020B0502040204020203" pitchFamily="34" charset="0"/>
                <a:ea typeface="Open Sans" panose="020B0606030504020204" pitchFamily="34" charset="0"/>
                <a:cs typeface="Segoe UI" panose="020B0502040204020203" pitchFamily="34" charset="0"/>
              </a:rPr>
              <a:t>I love eating, reading, and exploring </a:t>
            </a:r>
            <a:r>
              <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rPr>
              <a:t>(</a:t>
            </a:r>
            <a:r>
              <a:rPr lang="en-US" sz="1800" dirty="0" err="1">
                <a:solidFill>
                  <a:schemeClr val="tx1"/>
                </a:solidFill>
                <a:latin typeface="Segoe UI" panose="020B0502040204020203" pitchFamily="34" charset="0"/>
                <a:ea typeface="Open Sans" panose="020B0606030504020204" pitchFamily="34" charset="0"/>
                <a:cs typeface="Segoe UI" panose="020B0502040204020203" pitchFamily="34" charset="0"/>
              </a:rPr>
              <a:t>foodsta</a:t>
            </a:r>
            <a:r>
              <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rPr>
              <a:t> is @</a:t>
            </a:r>
            <a:r>
              <a:rPr lang="en-US" sz="1800" dirty="0" err="1">
                <a:solidFill>
                  <a:schemeClr val="tx1"/>
                </a:solidFill>
                <a:latin typeface="Segoe UI" panose="020B0502040204020203" pitchFamily="34" charset="0"/>
                <a:ea typeface="Open Sans" panose="020B0606030504020204" pitchFamily="34" charset="0"/>
                <a:cs typeface="Segoe UI" panose="020B0502040204020203" pitchFamily="34" charset="0"/>
              </a:rPr>
              <a:t>nomonayum</a:t>
            </a:r>
            <a:r>
              <a:rPr lang="en-US" sz="1800" dirty="0">
                <a:solidFill>
                  <a:schemeClr val="tx1"/>
                </a:solidFill>
                <a:latin typeface="Segoe UI" panose="020B0502040204020203" pitchFamily="34" charset="0"/>
                <a:ea typeface="Open Sans" panose="020B0606030504020204" pitchFamily="34" charset="0"/>
                <a:cs typeface="Segoe UI" panose="020B0502040204020203" pitchFamily="34" charset="0"/>
              </a:rPr>
              <a:t>)</a:t>
            </a:r>
            <a:endParaRPr lang="en-US" sz="1500" dirty="0">
              <a:solidFill>
                <a:schemeClr val="tx1"/>
              </a:solidFill>
              <a:latin typeface="Segoe UI" panose="020B0502040204020203" pitchFamily="34" charset="0"/>
              <a:ea typeface="Open Sans" panose="020B0606030504020204" pitchFamily="34" charset="0"/>
              <a:cs typeface="Segoe UI" panose="020B0502040204020203" pitchFamily="34" charset="0"/>
            </a:endParaRPr>
          </a:p>
          <a:p>
            <a:pPr marL="342900" indent="-342900">
              <a:lnSpc>
                <a:spcPct val="110000"/>
              </a:lnSpc>
              <a:buFont typeface="Arial" panose="020B0604020202020204" pitchFamily="34" charset="0"/>
              <a:buChar char="•"/>
            </a:pPr>
            <a:r>
              <a:rPr lang="en-US" sz="2400" dirty="0">
                <a:solidFill>
                  <a:schemeClr val="tx1"/>
                </a:solidFill>
                <a:latin typeface="Segoe UI" panose="020B0502040204020203" pitchFamily="34" charset="0"/>
                <a:ea typeface="Open Sans" panose="020B0606030504020204" pitchFamily="34" charset="0"/>
                <a:cs typeface="Segoe UI" panose="020B0502040204020203" pitchFamily="34" charset="0"/>
              </a:rPr>
              <a:t>I’m passionate about all things accessibility and inclusive design</a:t>
            </a:r>
          </a:p>
          <a:p>
            <a:pPr marL="342900" indent="-342900">
              <a:lnSpc>
                <a:spcPct val="110000"/>
              </a:lnSpc>
              <a:buFont typeface="Arial" panose="020B0604020202020204" pitchFamily="34" charset="0"/>
              <a:buChar char="•"/>
            </a:pPr>
            <a:r>
              <a:rPr lang="en-US" sz="2400" dirty="0">
                <a:solidFill>
                  <a:schemeClr val="tx1"/>
                </a:solidFill>
                <a:latin typeface="Segoe UI" panose="020B0502040204020203" pitchFamily="34" charset="0"/>
                <a:ea typeface="Open Sans" panose="020B0606030504020204" pitchFamily="34" charset="0"/>
                <a:cs typeface="Segoe UI" panose="020B0502040204020203" pitchFamily="34" charset="0"/>
                <a:sym typeface="Wingdings" pitchFamily="2" charset="2"/>
              </a:rPr>
              <a:t>My first presentation as a full-time professional was at CPTMSDUG 3 years ago!</a:t>
            </a:r>
          </a:p>
        </p:txBody>
      </p:sp>
      <p:sp>
        <p:nvSpPr>
          <p:cNvPr id="8" name="Title 7">
            <a:extLst>
              <a:ext uri="{FF2B5EF4-FFF2-40B4-BE49-F238E27FC236}">
                <a16:creationId xmlns:a16="http://schemas.microsoft.com/office/drawing/2014/main" id="{64003A0A-F434-C3F7-68CA-F43A32DF4182}"/>
              </a:ext>
            </a:extLst>
          </p:cNvPr>
          <p:cNvSpPr>
            <a:spLocks noGrp="1"/>
          </p:cNvSpPr>
          <p:nvPr>
            <p:ph type="title"/>
          </p:nvPr>
        </p:nvSpPr>
        <p:spPr>
          <a:xfrm>
            <a:off x="7145634" y="701973"/>
            <a:ext cx="4788062" cy="1109643"/>
          </a:xfrm>
        </p:spPr>
        <p:txBody>
          <a:bodyPr>
            <a:normAutofit/>
          </a:bodyPr>
          <a:lstStyle/>
          <a:p>
            <a:r>
              <a:rPr lang="en-US" sz="5400" b="1" dirty="0">
                <a:latin typeface="Segoe UI Semibold" panose="020B0502040204020203" pitchFamily="34" charset="0"/>
                <a:ea typeface="Open Sans" panose="020B0606030504020204" pitchFamily="34" charset="0"/>
                <a:cs typeface="Segoe UI Semibold" panose="020B0502040204020203" pitchFamily="34" charset="0"/>
              </a:rPr>
              <a:t>Hi, I’m Rachel! </a:t>
            </a:r>
          </a:p>
        </p:txBody>
      </p:sp>
      <p:pic>
        <p:nvPicPr>
          <p:cNvPr id="3" name="Picture 2" descr="A selfie of Rachel in front of the beautiful Tuscan countryside, taken during her travels to Italy earlier in the year.">
            <a:extLst>
              <a:ext uri="{FF2B5EF4-FFF2-40B4-BE49-F238E27FC236}">
                <a16:creationId xmlns:a16="http://schemas.microsoft.com/office/drawing/2014/main" id="{C754A642-EE01-DC81-C15D-900A951844DE}"/>
              </a:ext>
            </a:extLst>
          </p:cNvPr>
          <p:cNvPicPr>
            <a:picLocks noChangeAspect="1"/>
          </p:cNvPicPr>
          <p:nvPr/>
        </p:nvPicPr>
        <p:blipFill rotWithShape="1">
          <a:blip r:embed="rId6"/>
          <a:srcRect l="9222" r="15784"/>
          <a:stretch/>
        </p:blipFill>
        <p:spPr>
          <a:xfrm>
            <a:off x="0" y="0"/>
            <a:ext cx="6881437" cy="6881961"/>
          </a:xfrm>
          <a:prstGeom prst="rect">
            <a:avLst/>
          </a:prstGeom>
        </p:spPr>
      </p:pic>
    </p:spTree>
    <p:extLst>
      <p:ext uri="{BB962C8B-B14F-4D97-AF65-F5344CB8AC3E}">
        <p14:creationId xmlns:p14="http://schemas.microsoft.com/office/powerpoint/2010/main" val="2750608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reenshots of .NET MAUI app responding to increasing system font size on an Android device.">
            <a:extLst>
              <a:ext uri="{FF2B5EF4-FFF2-40B4-BE49-F238E27FC236}">
                <a16:creationId xmlns:a16="http://schemas.microsoft.com/office/drawing/2014/main" id="{58708E9E-0C73-28AF-C902-5F415E071C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483350"/>
            <a:ext cx="7964837" cy="40830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3DD9B85-C0B7-FBD3-8B01-69B3E7A5BF5A}"/>
              </a:ext>
            </a:extLst>
          </p:cNvPr>
          <p:cNvSpPr>
            <a:spLocks noGrp="1"/>
          </p:cNvSpPr>
          <p:nvPr>
            <p:ph idx="1"/>
          </p:nvPr>
        </p:nvSpPr>
        <p:spPr>
          <a:xfrm>
            <a:off x="838200" y="1825625"/>
            <a:ext cx="10515600" cy="657725"/>
          </a:xfrm>
        </p:spPr>
        <p:txBody>
          <a:bodyPr/>
          <a:lstStyle/>
          <a:p>
            <a:pPr marL="0" indent="0">
              <a:buNone/>
            </a:pPr>
            <a:r>
              <a:rPr lang="en-US" b="1" dirty="0">
                <a:latin typeface="Segoe UI" panose="020B0502040204020203" pitchFamily="34" charset="0"/>
                <a:cs typeface="Segoe UI" panose="020B0502040204020203" pitchFamily="34" charset="0"/>
              </a:rPr>
              <a:t>Font size auto-scaling</a:t>
            </a:r>
          </a:p>
        </p:txBody>
      </p:sp>
      <p:sp>
        <p:nvSpPr>
          <p:cNvPr id="2" name="Title 1">
            <a:extLst>
              <a:ext uri="{FF2B5EF4-FFF2-40B4-BE49-F238E27FC236}">
                <a16:creationId xmlns:a16="http://schemas.microsoft.com/office/drawing/2014/main" id="{8299D16C-1B8E-5D74-9FCC-33563D694DFD}"/>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Design &amp; Develop</a:t>
            </a:r>
          </a:p>
        </p:txBody>
      </p:sp>
    </p:spTree>
    <p:extLst>
      <p:ext uri="{BB962C8B-B14F-4D97-AF65-F5344CB8AC3E}">
        <p14:creationId xmlns:p14="http://schemas.microsoft.com/office/powerpoint/2010/main" val="252273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agram demonstrating the screen reader experience via an image announced as &quot;Cute dotnet bot waving hi to you!&quot;">
            <a:extLst>
              <a:ext uri="{FF2B5EF4-FFF2-40B4-BE49-F238E27FC236}">
                <a16:creationId xmlns:a16="http://schemas.microsoft.com/office/drawing/2014/main" id="{716539DC-7664-6DFB-2CDE-AE1C63735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433672"/>
            <a:ext cx="9333737" cy="405920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3DD9B85-C0B7-FBD3-8B01-69B3E7A5BF5A}"/>
              </a:ext>
            </a:extLst>
          </p:cNvPr>
          <p:cNvSpPr>
            <a:spLocks noGrp="1"/>
          </p:cNvSpPr>
          <p:nvPr>
            <p:ph idx="1"/>
          </p:nvPr>
        </p:nvSpPr>
        <p:spPr>
          <a:xfrm>
            <a:off x="838200" y="1825625"/>
            <a:ext cx="10515600" cy="608047"/>
          </a:xfrm>
        </p:spPr>
        <p:txBody>
          <a:bodyPr/>
          <a:lstStyle/>
          <a:p>
            <a:pPr marL="0" indent="0">
              <a:buNone/>
            </a:pPr>
            <a:r>
              <a:rPr lang="en-US" b="1" dirty="0">
                <a:latin typeface="Segoe UI" panose="020B0502040204020203" pitchFamily="34" charset="0"/>
                <a:cs typeface="Segoe UI" panose="020B0502040204020203" pitchFamily="34" charset="0"/>
              </a:rPr>
              <a:t>Screen reader compatibility</a:t>
            </a:r>
            <a:r>
              <a:rPr lang="en-US" dirty="0">
                <a:latin typeface="Segoe UI" panose="020B0502040204020203" pitchFamily="34" charset="0"/>
                <a:cs typeface="Segoe UI" panose="020B0502040204020203" pitchFamily="34" charset="0"/>
              </a:rPr>
              <a:t>, especially for images and icons</a:t>
            </a:r>
          </a:p>
        </p:txBody>
      </p:sp>
      <p:sp>
        <p:nvSpPr>
          <p:cNvPr id="2" name="Title 1">
            <a:extLst>
              <a:ext uri="{FF2B5EF4-FFF2-40B4-BE49-F238E27FC236}">
                <a16:creationId xmlns:a16="http://schemas.microsoft.com/office/drawing/2014/main" id="{8299D16C-1B8E-5D74-9FCC-33563D694DFD}"/>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Design &amp; Develop</a:t>
            </a:r>
          </a:p>
        </p:txBody>
      </p:sp>
    </p:spTree>
    <p:extLst>
      <p:ext uri="{BB962C8B-B14F-4D97-AF65-F5344CB8AC3E}">
        <p14:creationId xmlns:p14="http://schemas.microsoft.com/office/powerpoint/2010/main" val="847754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portraying source order, visual order, and semantic order.">
            <a:extLst>
              <a:ext uri="{FF2B5EF4-FFF2-40B4-BE49-F238E27FC236}">
                <a16:creationId xmlns:a16="http://schemas.microsoft.com/office/drawing/2014/main" id="{7EDAF87A-7B87-9418-5A4A-7900B299B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68609"/>
            <a:ext cx="10775247" cy="392426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3DD9B85-C0B7-FBD3-8B01-69B3E7A5BF5A}"/>
              </a:ext>
            </a:extLst>
          </p:cNvPr>
          <p:cNvSpPr>
            <a:spLocks noGrp="1"/>
          </p:cNvSpPr>
          <p:nvPr>
            <p:ph idx="1"/>
          </p:nvPr>
        </p:nvSpPr>
        <p:spPr>
          <a:xfrm>
            <a:off x="838200" y="1825625"/>
            <a:ext cx="10515600" cy="608047"/>
          </a:xfrm>
        </p:spPr>
        <p:txBody>
          <a:bodyPr/>
          <a:lstStyle/>
          <a:p>
            <a:pPr marL="0" indent="0">
              <a:buNone/>
            </a:pPr>
            <a:r>
              <a:rPr lang="en-US" b="1" dirty="0">
                <a:latin typeface="Segoe UI" panose="020B0502040204020203" pitchFamily="34" charset="0"/>
                <a:cs typeface="Segoe UI" panose="020B0502040204020203" pitchFamily="34" charset="0"/>
              </a:rPr>
              <a:t>Meaningful content ordering</a:t>
            </a:r>
          </a:p>
        </p:txBody>
      </p:sp>
      <p:sp>
        <p:nvSpPr>
          <p:cNvPr id="2" name="Title 1">
            <a:extLst>
              <a:ext uri="{FF2B5EF4-FFF2-40B4-BE49-F238E27FC236}">
                <a16:creationId xmlns:a16="http://schemas.microsoft.com/office/drawing/2014/main" id="{8299D16C-1B8E-5D74-9FCC-33563D694DFD}"/>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Design &amp; Develop</a:t>
            </a:r>
          </a:p>
        </p:txBody>
      </p:sp>
    </p:spTree>
    <p:extLst>
      <p:ext uri="{BB962C8B-B14F-4D97-AF65-F5344CB8AC3E}">
        <p14:creationId xmlns:p14="http://schemas.microsoft.com/office/powerpoint/2010/main" val="365490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2023-10-17 at 8.46.24 PM" descr="Video demonstrating the use of the Tab key on keyboard to navigate through a bunch of EditText fields shown on an Android device.">
            <a:hlinkClick r:id="" action="ppaction://media"/>
            <a:extLst>
              <a:ext uri="{FF2B5EF4-FFF2-40B4-BE49-F238E27FC236}">
                <a16:creationId xmlns:a16="http://schemas.microsoft.com/office/drawing/2014/main" id="{978E6600-A62D-2C4B-3F5F-4BC5F686691C}"/>
              </a:ext>
            </a:extLst>
          </p:cNvPr>
          <p:cNvPicPr>
            <a:picLocks noChangeAspect="1"/>
          </p:cNvPicPr>
          <p:nvPr>
            <a:videoFile r:link="rId1"/>
            <p:extLst>
              <p:ext uri="{DAA4B4D4-6D71-4841-9C94-3DE7FCFB9230}">
                <p14:media xmlns:p14="http://schemas.microsoft.com/office/powerpoint/2010/main" r:embed="rId2">
                  <p14:trim st="3578.4082"/>
                </p14:media>
              </p:ext>
            </p:extLst>
          </p:nvPr>
        </p:nvPicPr>
        <p:blipFill>
          <a:blip r:embed="rId4"/>
          <a:stretch>
            <a:fillRect/>
          </a:stretch>
        </p:blipFill>
        <p:spPr>
          <a:xfrm>
            <a:off x="5850798" y="0"/>
            <a:ext cx="9096375" cy="6858000"/>
          </a:xfrm>
          <a:prstGeom prst="rect">
            <a:avLst/>
          </a:prstGeom>
        </p:spPr>
      </p:pic>
      <p:sp>
        <p:nvSpPr>
          <p:cNvPr id="3" name="Content Placeholder 2">
            <a:extLst>
              <a:ext uri="{FF2B5EF4-FFF2-40B4-BE49-F238E27FC236}">
                <a16:creationId xmlns:a16="http://schemas.microsoft.com/office/drawing/2014/main" id="{C3DD9B85-C0B7-FBD3-8B01-69B3E7A5BF5A}"/>
              </a:ext>
            </a:extLst>
          </p:cNvPr>
          <p:cNvSpPr>
            <a:spLocks noGrp="1"/>
          </p:cNvSpPr>
          <p:nvPr>
            <p:ph idx="1"/>
          </p:nvPr>
        </p:nvSpPr>
        <p:spPr>
          <a:xfrm>
            <a:off x="838200" y="1825625"/>
            <a:ext cx="4772186" cy="4807650"/>
          </a:xfrm>
        </p:spPr>
        <p:txBody>
          <a:bodyPr>
            <a:normAutofit/>
          </a:bodyPr>
          <a:lstStyle/>
          <a:p>
            <a:pPr marL="0" indent="0">
              <a:buNone/>
            </a:pPr>
            <a:r>
              <a:rPr lang="en-US" b="1" dirty="0">
                <a:latin typeface="Segoe UI" panose="020B0502040204020203" pitchFamily="34" charset="0"/>
                <a:cs typeface="Segoe UI" panose="020B0502040204020203" pitchFamily="34" charset="0"/>
              </a:rPr>
              <a:t>Keyboard accessibility</a:t>
            </a:r>
          </a:p>
          <a:p>
            <a:r>
              <a:rPr lang="en-US" dirty="0"/>
              <a:t>Guideline 2.1 – Keyboard Accessible: Make all functionality available from a keyboard.</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Focus</a:t>
            </a:r>
          </a:p>
          <a:p>
            <a:r>
              <a:rPr lang="en-US" dirty="0">
                <a:latin typeface="Segoe UI" panose="020B0502040204020203" pitchFamily="34" charset="0"/>
                <a:cs typeface="Segoe UI" panose="020B0502040204020203" pitchFamily="34" charset="0"/>
              </a:rPr>
              <a:t>Navigation</a:t>
            </a:r>
          </a:p>
          <a:p>
            <a:pPr lvl="1"/>
            <a:r>
              <a:rPr lang="en-US" dirty="0">
                <a:latin typeface="Segoe UI" panose="020B0502040204020203" pitchFamily="34" charset="0"/>
                <a:cs typeface="Segoe UI" panose="020B0502040204020203" pitchFamily="34" charset="0"/>
              </a:rPr>
              <a:t>Tab</a:t>
            </a:r>
          </a:p>
          <a:p>
            <a:pPr lvl="1"/>
            <a:r>
              <a:rPr lang="en-US" dirty="0">
                <a:latin typeface="Segoe UI" panose="020B0502040204020203" pitchFamily="34" charset="0"/>
                <a:cs typeface="Segoe UI" panose="020B0502040204020203" pitchFamily="34" charset="0"/>
              </a:rPr>
              <a:t>Arrow keys</a:t>
            </a:r>
          </a:p>
          <a:p>
            <a:r>
              <a:rPr lang="en-US" dirty="0">
                <a:latin typeface="Segoe UI" panose="020B0502040204020203" pitchFamily="34" charset="0"/>
                <a:cs typeface="Segoe UI" panose="020B0502040204020203" pitchFamily="34" charset="0"/>
              </a:rPr>
              <a:t>Shortcuts</a:t>
            </a:r>
          </a:p>
        </p:txBody>
      </p:sp>
      <p:sp>
        <p:nvSpPr>
          <p:cNvPr id="2" name="Title 1">
            <a:extLst>
              <a:ext uri="{FF2B5EF4-FFF2-40B4-BE49-F238E27FC236}">
                <a16:creationId xmlns:a16="http://schemas.microsoft.com/office/drawing/2014/main" id="{8299D16C-1B8E-5D74-9FCC-33563D694DFD}"/>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Design &amp; Develop</a:t>
            </a:r>
          </a:p>
        </p:txBody>
      </p:sp>
    </p:spTree>
    <p:extLst>
      <p:ext uri="{BB962C8B-B14F-4D97-AF65-F5344CB8AC3E}">
        <p14:creationId xmlns:p14="http://schemas.microsoft.com/office/powerpoint/2010/main" val="352349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D9B85-C0B7-FBD3-8B01-69B3E7A5BF5A}"/>
              </a:ext>
            </a:extLst>
          </p:cNvPr>
          <p:cNvSpPr>
            <a:spLocks noGrp="1"/>
          </p:cNvSpPr>
          <p:nvPr>
            <p:ph idx="1"/>
          </p:nvPr>
        </p:nvSpPr>
        <p:spPr/>
        <p:txBody>
          <a:bodyPr>
            <a:normAutofit/>
          </a:bodyPr>
          <a:lstStyle/>
          <a:p>
            <a:pPr marL="0" indent="0">
              <a:buNone/>
            </a:pPr>
            <a:r>
              <a:rPr lang="en-US" dirty="0">
                <a:latin typeface="Segoe UI" panose="020B0502040204020203" pitchFamily="34" charset="0"/>
                <a:cs typeface="Segoe UI" panose="020B0502040204020203" pitchFamily="34" charset="0"/>
              </a:rPr>
              <a:t>Ensure both Automated AND Manual test coverage</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Write all the automated tests possible</a:t>
            </a:r>
          </a:p>
          <a:p>
            <a:r>
              <a:rPr lang="en-US" dirty="0">
                <a:latin typeface="Segoe UI" panose="020B0502040204020203" pitchFamily="34" charset="0"/>
                <a:cs typeface="Segoe UI" panose="020B0502040204020203" pitchFamily="34" charset="0"/>
              </a:rPr>
              <a:t>Unit tests, UI tests</a:t>
            </a:r>
          </a:p>
          <a:p>
            <a:pPr marL="0" indent="0">
              <a:buNone/>
            </a:pPr>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Use all the tools at your disposal</a:t>
            </a:r>
          </a:p>
          <a:p>
            <a:r>
              <a:rPr lang="en-US" dirty="0">
                <a:latin typeface="Segoe UI" panose="020B0502040204020203" pitchFamily="34" charset="0"/>
                <a:cs typeface="Segoe UI" panose="020B0502040204020203" pitchFamily="34" charset="0"/>
              </a:rPr>
              <a:t>Accessibility Checker in Visual Studio</a:t>
            </a:r>
          </a:p>
          <a:p>
            <a:r>
              <a:rPr lang="en-US" dirty="0">
                <a:latin typeface="Segoe UI" panose="020B0502040204020203" pitchFamily="34" charset="0"/>
                <a:cs typeface="Segoe UI" panose="020B0502040204020203" pitchFamily="34" charset="0"/>
              </a:rPr>
              <a:t>Accessibility Insights</a:t>
            </a:r>
          </a:p>
        </p:txBody>
      </p:sp>
      <p:sp>
        <p:nvSpPr>
          <p:cNvPr id="2" name="Title 1">
            <a:extLst>
              <a:ext uri="{FF2B5EF4-FFF2-40B4-BE49-F238E27FC236}">
                <a16:creationId xmlns:a16="http://schemas.microsoft.com/office/drawing/2014/main" id="{8299D16C-1B8E-5D74-9FCC-33563D694DFD}"/>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Test</a:t>
            </a:r>
          </a:p>
        </p:txBody>
      </p:sp>
    </p:spTree>
    <p:extLst>
      <p:ext uri="{BB962C8B-B14F-4D97-AF65-F5344CB8AC3E}">
        <p14:creationId xmlns:p14="http://schemas.microsoft.com/office/powerpoint/2010/main" val="3466915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Accessibility Checker panel in Visual Studio includes a toolbar with an enabled &quot;Play&quot; button and a disabled &quot;Stop&quot; button. The panel also has a table for the detected issues that has columns for the Automation ID, Rule, Description and How to Fix for each issue; there are two issues in the list.">
            <a:extLst>
              <a:ext uri="{FF2B5EF4-FFF2-40B4-BE49-F238E27FC236}">
                <a16:creationId xmlns:a16="http://schemas.microsoft.com/office/drawing/2014/main" id="{188A742E-6052-DBC9-FC7E-45F1FAAFE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06450"/>
            <a:ext cx="12192000" cy="26939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wo captures from Visual Studio. The left capture shows the top edge of an application being debugged including the in-app toolbar. The 7th button is the &quot;Show Accessibility Checker&quot; button, shows an accessibility icon in white and has a red circle around it. The right capture shows the top of the Live Visual Tree panel in Visual Studio. On the toolbar at the top of that panel, the 6th button is the &quot;Scan for Accessibility Issues&quot; button, has the same accessibility icon in blue and also has a red circle around it.">
            <a:extLst>
              <a:ext uri="{FF2B5EF4-FFF2-40B4-BE49-F238E27FC236}">
                <a16:creationId xmlns:a16="http://schemas.microsoft.com/office/drawing/2014/main" id="{9CE2DCE0-94A1-35F4-7AFE-B5898C263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25237"/>
            <a:ext cx="12192000" cy="149542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29605045-962A-464B-EEE5-FDC4F4C229E2}"/>
              </a:ext>
            </a:extLst>
          </p:cNvPr>
          <p:cNvSpPr>
            <a:spLocks noGrp="1"/>
          </p:cNvSpPr>
          <p:nvPr>
            <p:ph type="title"/>
          </p:nvPr>
        </p:nvSpPr>
        <p:spPr>
          <a:xfrm>
            <a:off x="838200" y="-1463675"/>
            <a:ext cx="10515600" cy="1325563"/>
          </a:xfrm>
        </p:spPr>
        <p:txBody>
          <a:bodyPr/>
          <a:lstStyle/>
          <a:p>
            <a:r>
              <a:rPr lang="en-US" dirty="0"/>
              <a:t>Accessibility Checker</a:t>
            </a:r>
          </a:p>
        </p:txBody>
      </p:sp>
    </p:spTree>
    <p:extLst>
      <p:ext uri="{BB962C8B-B14F-4D97-AF65-F5344CB8AC3E}">
        <p14:creationId xmlns:p14="http://schemas.microsoft.com/office/powerpoint/2010/main" val="4023931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descr="Screenshot showing accessibility attributes in Xcode properties panel.">
            <a:extLst>
              <a:ext uri="{FF2B5EF4-FFF2-40B4-BE49-F238E27FC236}">
                <a16:creationId xmlns:a16="http://schemas.microsoft.com/office/drawing/2014/main" id="{76752510-AC7F-B0DE-802A-2B2EB9D0F166}"/>
              </a:ext>
            </a:extLst>
          </p:cNvPr>
          <p:cNvGrpSpPr/>
          <p:nvPr/>
        </p:nvGrpSpPr>
        <p:grpSpPr>
          <a:xfrm>
            <a:off x="9817278" y="0"/>
            <a:ext cx="2374722" cy="6858000"/>
            <a:chOff x="9817278" y="0"/>
            <a:chExt cx="2374722" cy="6858000"/>
          </a:xfrm>
        </p:grpSpPr>
        <p:pic>
          <p:nvPicPr>
            <p:cNvPr id="7" name="Picture 6" descr="A screenshot of a computer&#10;&#10;Description automatically generated">
              <a:extLst>
                <a:ext uri="{FF2B5EF4-FFF2-40B4-BE49-F238E27FC236}">
                  <a16:creationId xmlns:a16="http://schemas.microsoft.com/office/drawing/2014/main" id="{D4C5594A-6AF6-7500-B88A-CA666859775F}"/>
                </a:ext>
              </a:extLst>
            </p:cNvPr>
            <p:cNvPicPr>
              <a:picLocks noChangeAspect="1"/>
            </p:cNvPicPr>
            <p:nvPr/>
          </p:nvPicPr>
          <p:blipFill>
            <a:blip r:embed="rId3"/>
            <a:stretch>
              <a:fillRect/>
            </a:stretch>
          </p:blipFill>
          <p:spPr>
            <a:xfrm>
              <a:off x="9817278" y="0"/>
              <a:ext cx="2374722" cy="6858000"/>
            </a:xfrm>
            <a:prstGeom prst="rect">
              <a:avLst/>
            </a:prstGeom>
          </p:spPr>
        </p:pic>
        <p:sp>
          <p:nvSpPr>
            <p:cNvPr id="12" name="Rectangle 11">
              <a:extLst>
                <a:ext uri="{FF2B5EF4-FFF2-40B4-BE49-F238E27FC236}">
                  <a16:creationId xmlns:a16="http://schemas.microsoft.com/office/drawing/2014/main" id="{A5BD53DA-1907-24D5-A14E-84DA516B00E0}"/>
                </a:ext>
              </a:extLst>
            </p:cNvPr>
            <p:cNvSpPr/>
            <p:nvPr/>
          </p:nvSpPr>
          <p:spPr>
            <a:xfrm>
              <a:off x="9880032" y="1127923"/>
              <a:ext cx="2164870" cy="7342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descr="Screenshot showing accessibility attributes in Android Layout Inspector.">
            <a:extLst>
              <a:ext uri="{FF2B5EF4-FFF2-40B4-BE49-F238E27FC236}">
                <a16:creationId xmlns:a16="http://schemas.microsoft.com/office/drawing/2014/main" id="{CA2CE9E3-C0DE-73F6-E5EB-7A1CC96E3130}"/>
              </a:ext>
            </a:extLst>
          </p:cNvPr>
          <p:cNvGrpSpPr/>
          <p:nvPr/>
        </p:nvGrpSpPr>
        <p:grpSpPr>
          <a:xfrm>
            <a:off x="0" y="467071"/>
            <a:ext cx="9739224" cy="5923857"/>
            <a:chOff x="0" y="467071"/>
            <a:chExt cx="9739224" cy="5923857"/>
          </a:xfrm>
        </p:grpSpPr>
        <p:pic>
          <p:nvPicPr>
            <p:cNvPr id="8" name="Picture 7">
              <a:extLst>
                <a:ext uri="{FF2B5EF4-FFF2-40B4-BE49-F238E27FC236}">
                  <a16:creationId xmlns:a16="http://schemas.microsoft.com/office/drawing/2014/main" id="{84DF9F8E-6FDF-8E81-10EA-3813736D8104}"/>
                </a:ext>
              </a:extLst>
            </p:cNvPr>
            <p:cNvPicPr>
              <a:picLocks noChangeAspect="1"/>
            </p:cNvPicPr>
            <p:nvPr/>
          </p:nvPicPr>
          <p:blipFill>
            <a:blip r:embed="rId4"/>
            <a:stretch>
              <a:fillRect/>
            </a:stretch>
          </p:blipFill>
          <p:spPr>
            <a:xfrm>
              <a:off x="0" y="467071"/>
              <a:ext cx="9739224" cy="5923857"/>
            </a:xfrm>
            <a:prstGeom prst="rect">
              <a:avLst/>
            </a:prstGeom>
          </p:spPr>
        </p:pic>
        <p:sp>
          <p:nvSpPr>
            <p:cNvPr id="11" name="Rectangle 10">
              <a:extLst>
                <a:ext uri="{FF2B5EF4-FFF2-40B4-BE49-F238E27FC236}">
                  <a16:creationId xmlns:a16="http://schemas.microsoft.com/office/drawing/2014/main" id="{DD91260B-8E5C-C00C-6C25-D71FBDE2E672}"/>
                </a:ext>
              </a:extLst>
            </p:cNvPr>
            <p:cNvSpPr/>
            <p:nvPr/>
          </p:nvSpPr>
          <p:spPr>
            <a:xfrm>
              <a:off x="5781491" y="3981311"/>
              <a:ext cx="1934176" cy="5818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0DE7E813-E689-1697-046F-DA2328267059}"/>
              </a:ext>
            </a:extLst>
          </p:cNvPr>
          <p:cNvSpPr>
            <a:spLocks noGrp="1"/>
          </p:cNvSpPr>
          <p:nvPr>
            <p:ph type="title"/>
          </p:nvPr>
        </p:nvSpPr>
        <p:spPr>
          <a:xfrm>
            <a:off x="838200" y="-1612265"/>
            <a:ext cx="10515600" cy="1325563"/>
          </a:xfrm>
        </p:spPr>
        <p:txBody>
          <a:bodyPr/>
          <a:lstStyle/>
          <a:p>
            <a:r>
              <a:rPr lang="en-US" dirty="0"/>
              <a:t>Android Layout Inspector and </a:t>
            </a:r>
            <a:r>
              <a:rPr lang="en-US" dirty="0" err="1"/>
              <a:t>Xcode</a:t>
            </a:r>
            <a:r>
              <a:rPr lang="en-US" baseline="0" dirty="0"/>
              <a:t> Attributes</a:t>
            </a:r>
            <a:endParaRPr lang="en-US" dirty="0"/>
          </a:p>
        </p:txBody>
      </p:sp>
    </p:spTree>
    <p:extLst>
      <p:ext uri="{BB962C8B-B14F-4D97-AF65-F5344CB8AC3E}">
        <p14:creationId xmlns:p14="http://schemas.microsoft.com/office/powerpoint/2010/main" val="324224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ccessibility insights sample in action. Shows the tool detecting a color contrast issue due to the presence of a purple dotnet bot image on a purple background.">
            <a:extLst>
              <a:ext uri="{FF2B5EF4-FFF2-40B4-BE49-F238E27FC236}">
                <a16:creationId xmlns:a16="http://schemas.microsoft.com/office/drawing/2014/main" id="{8E0354BE-E324-0AC5-5D72-D36E3F7DE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0"/>
            <a:ext cx="107822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0D25743-0F49-0968-78F8-F3F04B314C41}"/>
              </a:ext>
            </a:extLst>
          </p:cNvPr>
          <p:cNvSpPr>
            <a:spLocks noGrp="1"/>
          </p:cNvSpPr>
          <p:nvPr>
            <p:ph type="title"/>
          </p:nvPr>
        </p:nvSpPr>
        <p:spPr>
          <a:xfrm>
            <a:off x="704850" y="-1509395"/>
            <a:ext cx="10515600" cy="1325563"/>
          </a:xfrm>
        </p:spPr>
        <p:txBody>
          <a:bodyPr/>
          <a:lstStyle/>
          <a:p>
            <a:r>
              <a:rPr lang="en-US" dirty="0"/>
              <a:t>Accessibility insights: before</a:t>
            </a:r>
          </a:p>
        </p:txBody>
      </p:sp>
    </p:spTree>
    <p:extLst>
      <p:ext uri="{BB962C8B-B14F-4D97-AF65-F5344CB8AC3E}">
        <p14:creationId xmlns:p14="http://schemas.microsoft.com/office/powerpoint/2010/main" val="1123923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ccessibility insights sample in action. Shows the tool saying &quot;Congratulations&quot; after color contrast issues were fixed and there were no more issues.">
            <a:extLst>
              <a:ext uri="{FF2B5EF4-FFF2-40B4-BE49-F238E27FC236}">
                <a16:creationId xmlns:a16="http://schemas.microsoft.com/office/drawing/2014/main" id="{80778EF1-144D-B30B-ABDB-8709B27C8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0"/>
            <a:ext cx="107823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B20652E-6C4B-EC34-710E-F34A6B3A1B28}"/>
              </a:ext>
            </a:extLst>
          </p:cNvPr>
          <p:cNvSpPr>
            <a:spLocks noGrp="1"/>
          </p:cNvSpPr>
          <p:nvPr>
            <p:ph type="title"/>
          </p:nvPr>
        </p:nvSpPr>
        <p:spPr>
          <a:xfrm>
            <a:off x="838200" y="-1475105"/>
            <a:ext cx="10515600" cy="1325563"/>
          </a:xfrm>
        </p:spPr>
        <p:txBody>
          <a:bodyPr/>
          <a:lstStyle/>
          <a:p>
            <a:r>
              <a:rPr lang="en-US" dirty="0"/>
              <a:t>Accessibility</a:t>
            </a:r>
            <a:r>
              <a:rPr lang="en-US" baseline="0" dirty="0"/>
              <a:t> insights: after</a:t>
            </a:r>
            <a:endParaRPr lang="en-US" dirty="0"/>
          </a:p>
        </p:txBody>
      </p:sp>
    </p:spTree>
    <p:extLst>
      <p:ext uri="{BB962C8B-B14F-4D97-AF65-F5344CB8AC3E}">
        <p14:creationId xmlns:p14="http://schemas.microsoft.com/office/powerpoint/2010/main" val="547125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D9B85-C0B7-FBD3-8B01-69B3E7A5BF5A}"/>
              </a:ext>
            </a:extLst>
          </p:cNvPr>
          <p:cNvSpPr>
            <a:spLocks noGrp="1"/>
          </p:cNvSpPr>
          <p:nvPr>
            <p:ph idx="1"/>
          </p:nvPr>
        </p:nvSpPr>
        <p:spPr/>
        <p:txBody>
          <a:bodyPr/>
          <a:lstStyle/>
          <a:p>
            <a:pPr marL="0" indent="0">
              <a:buNone/>
            </a:pPr>
            <a:r>
              <a:rPr lang="en-US" dirty="0"/>
              <a:t>Manually run through the app yourself</a:t>
            </a:r>
          </a:p>
          <a:p>
            <a:pPr marL="0" indent="0">
              <a:buNone/>
            </a:pPr>
            <a:endParaRPr lang="en-US" dirty="0"/>
          </a:p>
          <a:p>
            <a:pPr marL="0" indent="0">
              <a:buNone/>
            </a:pPr>
            <a:r>
              <a:rPr lang="en-US" dirty="0"/>
              <a:t>Have the experts manually run through your app too</a:t>
            </a:r>
          </a:p>
          <a:p>
            <a:r>
              <a:rPr lang="en-US" dirty="0"/>
              <a:t>Design manual test cases and run them regularly</a:t>
            </a:r>
          </a:p>
          <a:p>
            <a:r>
              <a:rPr lang="en-US" dirty="0"/>
              <a:t>Work with accessibility experts and testers to get your app validated for accessibility through a more comprehensive process</a:t>
            </a:r>
          </a:p>
        </p:txBody>
      </p:sp>
      <p:sp>
        <p:nvSpPr>
          <p:cNvPr id="2" name="Title 1">
            <a:extLst>
              <a:ext uri="{FF2B5EF4-FFF2-40B4-BE49-F238E27FC236}">
                <a16:creationId xmlns:a16="http://schemas.microsoft.com/office/drawing/2014/main" id="{8299D16C-1B8E-5D74-9FCC-33563D694DFD}"/>
              </a:ext>
            </a:extLst>
          </p:cNvPr>
          <p:cNvSpPr>
            <a:spLocks noGrp="1"/>
          </p:cNvSpPr>
          <p:nvPr>
            <p:ph type="title"/>
          </p:nvPr>
        </p:nvSpPr>
        <p:spPr/>
        <p:txBody>
          <a:bodyPr/>
          <a:lstStyle/>
          <a:p>
            <a:r>
              <a:rPr lang="en-US" b="1" dirty="0">
                <a:latin typeface="Segoe UI Semibold" panose="020B0502040204020203" pitchFamily="34" charset="0"/>
                <a:cs typeface="Segoe UI Semibold" panose="020B0502040204020203" pitchFamily="34" charset="0"/>
              </a:rPr>
              <a:t>Test</a:t>
            </a:r>
          </a:p>
        </p:txBody>
      </p:sp>
    </p:spTree>
    <p:extLst>
      <p:ext uri="{BB962C8B-B14F-4D97-AF65-F5344CB8AC3E}">
        <p14:creationId xmlns:p14="http://schemas.microsoft.com/office/powerpoint/2010/main" val="369881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589463"/>
            <a:ext cx="9031341" cy="1667499"/>
          </a:xfrm>
        </p:spPr>
        <p:txBody>
          <a:bodyPr>
            <a:normAutofit/>
          </a:bodyPr>
          <a:lstStyle/>
          <a:p>
            <a:pPr marL="514350" indent="-514350">
              <a:buAutoNum type="romanUcPeriod"/>
            </a:pPr>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Accessible</a:t>
            </a:r>
          </a:p>
          <a:p>
            <a:pPr marL="514350" indent="-514350">
              <a:buAutoNum type="romanUcPeriod"/>
            </a:pPr>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Accessible Apps</a:t>
            </a:r>
          </a:p>
          <a:p>
            <a:pPr marL="514350" indent="-514350">
              <a:buAutoNum type="romanUcPeriod"/>
            </a:pPr>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The Journey to Accessible Apps</a:t>
            </a:r>
          </a:p>
        </p:txBody>
      </p:sp>
      <p:sp>
        <p:nvSpPr>
          <p:cNvPr id="8" name="Rectangle 7">
            <a:extLst>
              <a:ext uri="{FF2B5EF4-FFF2-40B4-BE49-F238E27FC236}">
                <a16:creationId xmlns:a16="http://schemas.microsoft.com/office/drawing/2014/main" id="{188DC3FF-CCCD-D7DF-4295-B3CC194447D5}"/>
              </a:ext>
              <a:ext uri="{C183D7F6-B498-43B3-948B-1728B52AA6E4}">
                <adec:decorative xmlns:adec="http://schemas.microsoft.com/office/drawing/2017/decorative" val="1"/>
              </a:ext>
            </a:extLst>
          </p:cNvPr>
          <p:cNvSpPr/>
          <p:nvPr/>
        </p:nvSpPr>
        <p:spPr>
          <a:xfrm>
            <a:off x="734314" y="4152602"/>
            <a:ext cx="862838" cy="121920"/>
          </a:xfrm>
          <a:prstGeom prst="rect">
            <a:avLst/>
          </a:prstGeom>
          <a:solidFill>
            <a:srgbClr val="2EE6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975360"/>
            <a:ext cx="10515600" cy="2911069"/>
          </a:xfrm>
        </p:spPr>
        <p:txBody>
          <a:bodyPr>
            <a:normAutofit/>
          </a:bodyPr>
          <a:lstStyle/>
          <a:p>
            <a:r>
              <a:rPr lang="en-US" b="1" dirty="0">
                <a:latin typeface="Segoe UI Semibold" panose="020B0502040204020203" pitchFamily="34" charset="0"/>
                <a:ea typeface="Open Sans" panose="020B0606030504020204" pitchFamily="34" charset="0"/>
                <a:cs typeface="Segoe UI Semibold" panose="020B0502040204020203" pitchFamily="34" charset="0"/>
              </a:rPr>
              <a:t>The Journey to</a:t>
            </a:r>
            <a:br>
              <a:rPr lang="en-US" b="1" dirty="0">
                <a:latin typeface="Segoe UI Semibold" panose="020B0502040204020203" pitchFamily="34" charset="0"/>
                <a:ea typeface="Open Sans" panose="020B0606030504020204" pitchFamily="34" charset="0"/>
                <a:cs typeface="Segoe UI Semibold" panose="020B0502040204020203" pitchFamily="34" charset="0"/>
              </a:rPr>
            </a:br>
            <a:r>
              <a:rPr lang="en-US" b="1" dirty="0">
                <a:latin typeface="Segoe UI Semibold" panose="020B0502040204020203" pitchFamily="34" charset="0"/>
                <a:ea typeface="Open Sans" panose="020B0606030504020204" pitchFamily="34" charset="0"/>
                <a:cs typeface="Segoe UI Semibold" panose="020B0502040204020203" pitchFamily="34" charset="0"/>
              </a:rPr>
              <a:t>Accessible Apps</a:t>
            </a:r>
          </a:p>
        </p:txBody>
      </p:sp>
      <p:grpSp>
        <p:nvGrpSpPr>
          <p:cNvPr id="4" name="Group 3">
            <a:extLst>
              <a:ext uri="{FF2B5EF4-FFF2-40B4-BE49-F238E27FC236}">
                <a16:creationId xmlns:a16="http://schemas.microsoft.com/office/drawing/2014/main" id="{2712FB73-4FDB-2154-ECC2-807E75C1A453}"/>
              </a:ext>
              <a:ext uri="{C183D7F6-B498-43B3-948B-1728B52AA6E4}">
                <adec:decorative xmlns:adec="http://schemas.microsoft.com/office/drawing/2017/decorative" val="1"/>
              </a:ext>
            </a:extLst>
          </p:cNvPr>
          <p:cNvGrpSpPr/>
          <p:nvPr/>
        </p:nvGrpSpPr>
        <p:grpSpPr>
          <a:xfrm>
            <a:off x="0" y="0"/>
            <a:ext cx="12192000" cy="6858001"/>
            <a:chOff x="0" y="0"/>
            <a:chExt cx="12192000" cy="6858001"/>
          </a:xfrm>
        </p:grpSpPr>
        <p:pic>
          <p:nvPicPr>
            <p:cNvPr id="5" name="Picture 4">
              <a:extLst>
                <a:ext uri="{FF2B5EF4-FFF2-40B4-BE49-F238E27FC236}">
                  <a16:creationId xmlns:a16="http://schemas.microsoft.com/office/drawing/2014/main" id="{DB70E2FF-1108-A5A8-F827-7AE5708DC640}"/>
                </a:ext>
              </a:extLst>
            </p:cNvPr>
            <p:cNvPicPr>
              <a:picLocks noChangeAspect="1"/>
            </p:cNvPicPr>
            <p:nvPr/>
          </p:nvPicPr>
          <p:blipFill rotWithShape="1">
            <a:blip r:embed="rId2">
              <a:alphaModFix amt="10000"/>
            </a:blip>
            <a:srcRect l="6171" r="5286" b="40992"/>
            <a:stretch/>
          </p:blipFill>
          <p:spPr>
            <a:xfrm>
              <a:off x="0" y="0"/>
              <a:ext cx="6096000" cy="6858001"/>
            </a:xfrm>
            <a:prstGeom prst="rect">
              <a:avLst/>
            </a:prstGeom>
          </p:spPr>
        </p:pic>
        <p:pic>
          <p:nvPicPr>
            <p:cNvPr id="6" name="Picture 5">
              <a:extLst>
                <a:ext uri="{FF2B5EF4-FFF2-40B4-BE49-F238E27FC236}">
                  <a16:creationId xmlns:a16="http://schemas.microsoft.com/office/drawing/2014/main" id="{DBBC5C30-24A8-5B7B-BCA0-230718E0D797}"/>
                </a:ext>
              </a:extLst>
            </p:cNvPr>
            <p:cNvPicPr>
              <a:picLocks noChangeAspect="1"/>
            </p:cNvPicPr>
            <p:nvPr/>
          </p:nvPicPr>
          <p:blipFill rotWithShape="1">
            <a:blip r:embed="rId2">
              <a:alphaModFix amt="10000"/>
            </a:blip>
            <a:srcRect l="5870" t="39107" r="5588" b="1885"/>
            <a:stretch/>
          </p:blipFill>
          <p:spPr>
            <a:xfrm>
              <a:off x="6096000" y="0"/>
              <a:ext cx="6096000" cy="6857999"/>
            </a:xfrm>
            <a:prstGeom prst="rect">
              <a:avLst/>
            </a:prstGeom>
          </p:spPr>
        </p:pic>
      </p:grpSp>
    </p:spTree>
    <p:extLst>
      <p:ext uri="{BB962C8B-B14F-4D97-AF65-F5344CB8AC3E}">
        <p14:creationId xmlns:p14="http://schemas.microsoft.com/office/powerpoint/2010/main" val="27142119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shot of GitHub comment showing the issue was closed and explaining that it was verified as working in Talkback mode.">
            <a:extLst>
              <a:ext uri="{FF2B5EF4-FFF2-40B4-BE49-F238E27FC236}">
                <a16:creationId xmlns:a16="http://schemas.microsoft.com/office/drawing/2014/main" id="{ACC01031-8A1E-10B2-3936-195638B9C2D5}"/>
              </a:ext>
            </a:extLst>
          </p:cNvPr>
          <p:cNvPicPr>
            <a:picLocks noChangeAspect="1"/>
          </p:cNvPicPr>
          <p:nvPr/>
        </p:nvPicPr>
        <p:blipFill>
          <a:blip r:embed="rId3"/>
          <a:stretch>
            <a:fillRect/>
          </a:stretch>
        </p:blipFill>
        <p:spPr>
          <a:xfrm>
            <a:off x="5020977" y="4660429"/>
            <a:ext cx="7171023" cy="2197571"/>
          </a:xfrm>
          <a:prstGeom prst="rect">
            <a:avLst/>
          </a:prstGeom>
        </p:spPr>
      </p:pic>
      <p:pic>
        <p:nvPicPr>
          <p:cNvPr id="7" name="Picture 6" descr="Screenshot of a sample GitHub issue from the list of bugs. The issue describes a problem where the cursor in an Entry field could not be moved to the end of the field when Talkback was activated.">
            <a:extLst>
              <a:ext uri="{FF2B5EF4-FFF2-40B4-BE49-F238E27FC236}">
                <a16:creationId xmlns:a16="http://schemas.microsoft.com/office/drawing/2014/main" id="{A7A9F42B-72FB-F611-70F0-7F2EC9178C8E}"/>
              </a:ext>
            </a:extLst>
          </p:cNvPr>
          <p:cNvPicPr>
            <a:picLocks noChangeAspect="1"/>
          </p:cNvPicPr>
          <p:nvPr/>
        </p:nvPicPr>
        <p:blipFill rotWithShape="1">
          <a:blip r:embed="rId4"/>
          <a:srcRect b="7361"/>
          <a:stretch/>
        </p:blipFill>
        <p:spPr>
          <a:xfrm>
            <a:off x="5020976" y="0"/>
            <a:ext cx="7171023" cy="4510007"/>
          </a:xfrm>
          <a:prstGeom prst="rect">
            <a:avLst/>
          </a:prstGeom>
        </p:spPr>
      </p:pic>
      <p:pic>
        <p:nvPicPr>
          <p:cNvPr id="6" name="Picture 5" descr="Screenshot showing list of .NET MAUI issues that were all logged and closed on GitHub for .NET 8 accessibility validation.">
            <a:extLst>
              <a:ext uri="{FF2B5EF4-FFF2-40B4-BE49-F238E27FC236}">
                <a16:creationId xmlns:a16="http://schemas.microsoft.com/office/drawing/2014/main" id="{B48664A9-9E9E-69D8-942B-2BC763A4A2E1}"/>
              </a:ext>
            </a:extLst>
          </p:cNvPr>
          <p:cNvPicPr>
            <a:picLocks noChangeAspect="1"/>
          </p:cNvPicPr>
          <p:nvPr/>
        </p:nvPicPr>
        <p:blipFill>
          <a:blip r:embed="rId5"/>
          <a:stretch>
            <a:fillRect/>
          </a:stretch>
        </p:blipFill>
        <p:spPr>
          <a:xfrm>
            <a:off x="0" y="0"/>
            <a:ext cx="4951141" cy="6858000"/>
          </a:xfrm>
          <a:prstGeom prst="rect">
            <a:avLst/>
          </a:prstGeom>
        </p:spPr>
      </p:pic>
      <p:sp>
        <p:nvSpPr>
          <p:cNvPr id="10" name="Title 9">
            <a:extLst>
              <a:ext uri="{FF2B5EF4-FFF2-40B4-BE49-F238E27FC236}">
                <a16:creationId xmlns:a16="http://schemas.microsoft.com/office/drawing/2014/main" id="{0948121C-A2FF-66ED-E18C-6E25195150D1}"/>
              </a:ext>
            </a:extLst>
          </p:cNvPr>
          <p:cNvSpPr>
            <a:spLocks noGrp="1"/>
          </p:cNvSpPr>
          <p:nvPr>
            <p:ph type="title"/>
          </p:nvPr>
        </p:nvSpPr>
        <p:spPr>
          <a:xfrm>
            <a:off x="701040" y="-1475985"/>
            <a:ext cx="10515600" cy="1325563"/>
          </a:xfrm>
        </p:spPr>
        <p:txBody>
          <a:bodyPr/>
          <a:lstStyle/>
          <a:p>
            <a:r>
              <a:rPr lang="en-US" dirty="0"/>
              <a:t>.NET MAUI manual test process</a:t>
            </a:r>
          </a:p>
        </p:txBody>
      </p:sp>
    </p:spTree>
    <p:extLst>
      <p:ext uri="{BB962C8B-B14F-4D97-AF65-F5344CB8AC3E}">
        <p14:creationId xmlns:p14="http://schemas.microsoft.com/office/powerpoint/2010/main" val="343563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descr="Over 1 billion people currently experience some form of disability&#10;">
            <a:extLst>
              <a:ext uri="{FF2B5EF4-FFF2-40B4-BE49-F238E27FC236}">
                <a16:creationId xmlns:a16="http://schemas.microsoft.com/office/drawing/2014/main" id="{4F765920-AFCC-EC49-9299-DAFB98EFB393}"/>
              </a:ext>
            </a:extLst>
          </p:cNvPr>
          <p:cNvSpPr>
            <a:spLocks noGrp="1"/>
          </p:cNvSpPr>
          <p:nvPr>
            <p:ph idx="1"/>
          </p:nvPr>
        </p:nvSpPr>
        <p:spPr>
          <a:xfrm>
            <a:off x="499794" y="1698686"/>
            <a:ext cx="11192411" cy="3460627"/>
          </a:xfrm>
        </p:spPr>
        <p:txBody>
          <a:bodyPr>
            <a:normAutofit/>
          </a:bodyPr>
          <a:lstStyle/>
          <a:p>
            <a:pPr marL="0" indent="0" algn="ctr">
              <a:buNone/>
            </a:pPr>
            <a:r>
              <a:rPr lang="en-US" sz="8000" b="1" dirty="0">
                <a:latin typeface="Segoe UI Semibold" panose="020B0502040204020203" pitchFamily="34" charset="0"/>
                <a:ea typeface="Open Sans" panose="020B0606030504020204" pitchFamily="34" charset="0"/>
                <a:cs typeface="Segoe UI Semibold" panose="020B0502040204020203" pitchFamily="34" charset="0"/>
              </a:rPr>
              <a:t>The journey to accessible apps </a:t>
            </a:r>
            <a:r>
              <a:rPr lang="en-US" sz="8000" b="1" dirty="0">
                <a:solidFill>
                  <a:srgbClr val="2EE6D0"/>
                </a:solidFill>
                <a:latin typeface="Segoe UI Semibold" panose="020B0502040204020203" pitchFamily="34" charset="0"/>
                <a:ea typeface="Open Sans" panose="020B0606030504020204" pitchFamily="34" charset="0"/>
                <a:cs typeface="Segoe UI Semibold" panose="020B0502040204020203" pitchFamily="34" charset="0"/>
              </a:rPr>
              <a:t>continues</a:t>
            </a:r>
            <a:endParaRPr lang="en-US" sz="8000" b="1" dirty="0">
              <a:effectLst/>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9" name="Title 8">
            <a:extLst>
              <a:ext uri="{FF2B5EF4-FFF2-40B4-BE49-F238E27FC236}">
                <a16:creationId xmlns:a16="http://schemas.microsoft.com/office/drawing/2014/main" id="{F0C8C969-D53A-7E62-CBE8-D6CA2D20D383}"/>
              </a:ext>
            </a:extLst>
          </p:cNvPr>
          <p:cNvSpPr>
            <a:spLocks noGrp="1"/>
          </p:cNvSpPr>
          <p:nvPr>
            <p:ph type="title"/>
          </p:nvPr>
        </p:nvSpPr>
        <p:spPr>
          <a:xfrm>
            <a:off x="838199" y="-1512124"/>
            <a:ext cx="10515600" cy="1325563"/>
          </a:xfrm>
        </p:spPr>
        <p:txBody>
          <a:bodyPr/>
          <a:lstStyle/>
          <a:p>
            <a:r>
              <a:rPr lang="en-US" dirty="0"/>
              <a:t>The journey continues</a:t>
            </a:r>
          </a:p>
        </p:txBody>
      </p:sp>
      <p:grpSp>
        <p:nvGrpSpPr>
          <p:cNvPr id="6" name="Group 5">
            <a:extLst>
              <a:ext uri="{FF2B5EF4-FFF2-40B4-BE49-F238E27FC236}">
                <a16:creationId xmlns:a16="http://schemas.microsoft.com/office/drawing/2014/main" id="{22616D92-2260-0219-65C0-C2879F4C935E}"/>
              </a:ext>
              <a:ext uri="{C183D7F6-B498-43B3-948B-1728B52AA6E4}">
                <adec:decorative xmlns:adec="http://schemas.microsoft.com/office/drawing/2017/decorative" val="1"/>
              </a:ext>
            </a:extLst>
          </p:cNvPr>
          <p:cNvGrpSpPr/>
          <p:nvPr/>
        </p:nvGrpSpPr>
        <p:grpSpPr>
          <a:xfrm>
            <a:off x="0" y="0"/>
            <a:ext cx="12192000" cy="6858001"/>
            <a:chOff x="0" y="0"/>
            <a:chExt cx="12192000" cy="6858001"/>
          </a:xfrm>
        </p:grpSpPr>
        <p:pic>
          <p:nvPicPr>
            <p:cNvPr id="7" name="Picture 6">
              <a:extLst>
                <a:ext uri="{FF2B5EF4-FFF2-40B4-BE49-F238E27FC236}">
                  <a16:creationId xmlns:a16="http://schemas.microsoft.com/office/drawing/2014/main" id="{186F2F8D-C6EB-212B-4B13-76B2DB4301B7}"/>
                </a:ext>
              </a:extLst>
            </p:cNvPr>
            <p:cNvPicPr>
              <a:picLocks noChangeAspect="1"/>
            </p:cNvPicPr>
            <p:nvPr/>
          </p:nvPicPr>
          <p:blipFill rotWithShape="1">
            <a:blip r:embed="rId3">
              <a:alphaModFix amt="10000"/>
            </a:blip>
            <a:srcRect l="6171" r="5286" b="40992"/>
            <a:stretch/>
          </p:blipFill>
          <p:spPr>
            <a:xfrm>
              <a:off x="0" y="0"/>
              <a:ext cx="6096000" cy="6858001"/>
            </a:xfrm>
            <a:prstGeom prst="rect">
              <a:avLst/>
            </a:prstGeom>
          </p:spPr>
        </p:pic>
        <p:pic>
          <p:nvPicPr>
            <p:cNvPr id="8" name="Picture 7">
              <a:extLst>
                <a:ext uri="{FF2B5EF4-FFF2-40B4-BE49-F238E27FC236}">
                  <a16:creationId xmlns:a16="http://schemas.microsoft.com/office/drawing/2014/main" id="{9C780013-DCE1-147A-7FF3-CA7E75DA26C9}"/>
                </a:ext>
              </a:extLst>
            </p:cNvPr>
            <p:cNvPicPr>
              <a:picLocks noChangeAspect="1"/>
            </p:cNvPicPr>
            <p:nvPr/>
          </p:nvPicPr>
          <p:blipFill rotWithShape="1">
            <a:blip r:embed="rId3">
              <a:alphaModFix amt="10000"/>
            </a:blip>
            <a:srcRect l="5870" t="39107" r="5588" b="1885"/>
            <a:stretch/>
          </p:blipFill>
          <p:spPr>
            <a:xfrm>
              <a:off x="6096000" y="0"/>
              <a:ext cx="6096000" cy="6857999"/>
            </a:xfrm>
            <a:prstGeom prst="rect">
              <a:avLst/>
            </a:prstGeom>
          </p:spPr>
        </p:pic>
      </p:grpSp>
    </p:spTree>
    <p:extLst>
      <p:ext uri="{BB962C8B-B14F-4D97-AF65-F5344CB8AC3E}">
        <p14:creationId xmlns:p14="http://schemas.microsoft.com/office/powerpoint/2010/main" val="2997306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descr="Empathy is the name of the game.&#10;Explore accessibility settings and features&#10;(i.e. Screen readers like TalkBack on Android, VoiceOver on iOS, Narrator on UWP).&#10;Research accessibility models and APIs.&#10;Test and leverage available tools/resources.&#10;We will be doing all of this today!&#10;&#10;">
            <a:extLst>
              <a:ext uri="{FF2B5EF4-FFF2-40B4-BE49-F238E27FC236}">
                <a16:creationId xmlns:a16="http://schemas.microsoft.com/office/drawing/2014/main" id="{452A99AE-35FD-3543-805C-8B1136903A96}"/>
              </a:ext>
            </a:extLst>
          </p:cNvPr>
          <p:cNvSpPr>
            <a:spLocks noGrp="1"/>
          </p:cNvSpPr>
          <p:nvPr>
            <p:ph idx="1"/>
          </p:nvPr>
        </p:nvSpPr>
        <p:spPr>
          <a:xfrm>
            <a:off x="779123" y="1825625"/>
            <a:ext cx="11025884" cy="4745656"/>
          </a:xfrm>
        </p:spPr>
        <p:txBody>
          <a:bodyPr>
            <a:normAutofit/>
          </a:bodyPr>
          <a:lstStyle/>
          <a:p>
            <a:r>
              <a:rPr lang="en-US" b="1" dirty="0">
                <a:solidFill>
                  <a:srgbClr val="2EE6D0"/>
                </a:solidFill>
                <a:latin typeface="Segoe UI Semibold" panose="020B0502040204020203" pitchFamily="34" charset="0"/>
                <a:ea typeface="Open Sans" panose="020B0606030504020204" pitchFamily="34" charset="0"/>
                <a:cs typeface="Segoe UI Semibold" panose="020B0502040204020203" pitchFamily="34" charset="0"/>
              </a:rPr>
              <a:t>Empathy</a:t>
            </a:r>
            <a:r>
              <a:rPr lang="en-US" dirty="0">
                <a:latin typeface="Segoe UI" panose="020B0502040204020203" pitchFamily="34" charset="0"/>
                <a:ea typeface="Open Sans" panose="020B0606030504020204" pitchFamily="34" charset="0"/>
                <a:cs typeface="Segoe UI" panose="020B0502040204020203" pitchFamily="34" charset="0"/>
              </a:rPr>
              <a:t> is the name of the game</a:t>
            </a:r>
            <a:endParaRPr lang="en-US" sz="1200" dirty="0">
              <a:latin typeface="Segoe UI" panose="020B0502040204020203" pitchFamily="34" charset="0"/>
              <a:ea typeface="Open Sans" panose="020B0606030504020204" pitchFamily="34" charset="0"/>
              <a:cs typeface="Segoe UI" panose="020B0502040204020203" pitchFamily="34" charset="0"/>
            </a:endParaRPr>
          </a:p>
          <a:p>
            <a:r>
              <a:rPr lang="en-US" dirty="0">
                <a:latin typeface="Segoe UI" panose="020B0502040204020203" pitchFamily="34" charset="0"/>
                <a:ea typeface="Open Sans" panose="020B0606030504020204" pitchFamily="34" charset="0"/>
                <a:cs typeface="Segoe UI" panose="020B0502040204020203" pitchFamily="34" charset="0"/>
              </a:rPr>
              <a:t>Explore accessibility settings and features</a:t>
            </a:r>
          </a:p>
          <a:p>
            <a:pPr lvl="1"/>
            <a:r>
              <a:rPr lang="en-US" dirty="0">
                <a:latin typeface="Segoe UI" panose="020B0502040204020203" pitchFamily="34" charset="0"/>
                <a:ea typeface="Open Sans" panose="020B0606030504020204" pitchFamily="34" charset="0"/>
                <a:cs typeface="Segoe UI" panose="020B0502040204020203" pitchFamily="34" charset="0"/>
              </a:rPr>
              <a:t>Screen readers</a:t>
            </a:r>
          </a:p>
          <a:p>
            <a:pPr lvl="2"/>
            <a:r>
              <a:rPr lang="en-US" dirty="0" err="1">
                <a:latin typeface="Segoe UI" panose="020B0502040204020203" pitchFamily="34" charset="0"/>
                <a:ea typeface="Open Sans" panose="020B0606030504020204" pitchFamily="34" charset="0"/>
                <a:cs typeface="Segoe UI" panose="020B0502040204020203" pitchFamily="34" charset="0"/>
              </a:rPr>
              <a:t>VoiceOver</a:t>
            </a:r>
            <a:r>
              <a:rPr lang="en-US" dirty="0">
                <a:latin typeface="Segoe UI" panose="020B0502040204020203" pitchFamily="34" charset="0"/>
                <a:ea typeface="Open Sans" panose="020B0606030504020204" pitchFamily="34" charset="0"/>
                <a:cs typeface="Segoe UI" panose="020B0502040204020203" pitchFamily="34" charset="0"/>
              </a:rPr>
              <a:t> (iOS, Mac); </a:t>
            </a:r>
            <a:r>
              <a:rPr lang="en-US" dirty="0" err="1">
                <a:latin typeface="Segoe UI" panose="020B0502040204020203" pitchFamily="34" charset="0"/>
                <a:ea typeface="Open Sans" panose="020B0606030504020204" pitchFamily="34" charset="0"/>
                <a:cs typeface="Segoe UI" panose="020B0502040204020203" pitchFamily="34" charset="0"/>
              </a:rPr>
              <a:t>TalkBack</a:t>
            </a:r>
            <a:r>
              <a:rPr lang="en-US" dirty="0">
                <a:latin typeface="Segoe UI" panose="020B0502040204020203" pitchFamily="34" charset="0"/>
                <a:ea typeface="Open Sans" panose="020B0606030504020204" pitchFamily="34" charset="0"/>
                <a:cs typeface="Segoe UI" panose="020B0502040204020203" pitchFamily="34" charset="0"/>
              </a:rPr>
              <a:t> (Android); Narrator (Windows)</a:t>
            </a:r>
          </a:p>
          <a:p>
            <a:pPr lvl="2"/>
            <a:r>
              <a:rPr lang="en-US" dirty="0">
                <a:latin typeface="Segoe UI" panose="020B0502040204020203" pitchFamily="34" charset="0"/>
                <a:ea typeface="Open Sans" panose="020B0606030504020204" pitchFamily="34" charset="0"/>
                <a:cs typeface="Segoe UI" panose="020B0502040204020203" pitchFamily="34" charset="0"/>
              </a:rPr>
              <a:t>NVDA, JAWS (third party Windows)</a:t>
            </a:r>
          </a:p>
          <a:p>
            <a:pPr lvl="1"/>
            <a:r>
              <a:rPr lang="en-US" dirty="0">
                <a:latin typeface="Segoe UI" panose="020B0502040204020203" pitchFamily="34" charset="0"/>
                <a:ea typeface="Open Sans" panose="020B0606030504020204" pitchFamily="34" charset="0"/>
                <a:cs typeface="Segoe UI" panose="020B0502040204020203" pitchFamily="34" charset="0"/>
              </a:rPr>
              <a:t>Input modalities</a:t>
            </a:r>
          </a:p>
          <a:p>
            <a:pPr lvl="2"/>
            <a:r>
              <a:rPr lang="en-US" dirty="0">
                <a:latin typeface="Segoe UI" panose="020B0502040204020203" pitchFamily="34" charset="0"/>
                <a:ea typeface="Open Sans" panose="020B0606030504020204" pitchFamily="34" charset="0"/>
                <a:cs typeface="Segoe UI" panose="020B0502040204020203" pitchFamily="34" charset="0"/>
              </a:rPr>
              <a:t>Keyboard, Pointer, Touch, Voice, Eye gaze, etc.</a:t>
            </a:r>
          </a:p>
          <a:p>
            <a:r>
              <a:rPr lang="en-US" dirty="0">
                <a:latin typeface="Segoe UI" panose="020B0502040204020203" pitchFamily="34" charset="0"/>
                <a:ea typeface="Open Sans" panose="020B0606030504020204" pitchFamily="34" charset="0"/>
                <a:cs typeface="Segoe UI" panose="020B0502040204020203" pitchFamily="34" charset="0"/>
              </a:rPr>
              <a:t>Research accessibility models and APIs</a:t>
            </a:r>
          </a:p>
          <a:p>
            <a:pPr lvl="1"/>
            <a:r>
              <a:rPr lang="en-US" dirty="0">
                <a:latin typeface="Segoe UI" panose="020B0502040204020203" pitchFamily="34" charset="0"/>
                <a:ea typeface="Open Sans" panose="020B0606030504020204" pitchFamily="34" charset="0"/>
                <a:cs typeface="Segoe UI" panose="020B0502040204020203" pitchFamily="34" charset="0"/>
              </a:rPr>
              <a:t>.NET MAUI semantic properties and extensions</a:t>
            </a:r>
          </a:p>
          <a:p>
            <a:r>
              <a:rPr lang="en-US" dirty="0">
                <a:latin typeface="Segoe UI" panose="020B0502040204020203" pitchFamily="34" charset="0"/>
                <a:ea typeface="Open Sans" panose="020B0606030504020204" pitchFamily="34" charset="0"/>
                <a:cs typeface="Segoe UI" panose="020B0502040204020203" pitchFamily="34" charset="0"/>
              </a:rPr>
              <a:t>Stay up to date on the latest!</a:t>
            </a:r>
          </a:p>
        </p:txBody>
      </p:sp>
      <p:sp>
        <p:nvSpPr>
          <p:cNvPr id="12" name="TextBox 11">
            <a:extLst>
              <a:ext uri="{FF2B5EF4-FFF2-40B4-BE49-F238E27FC236}">
                <a16:creationId xmlns:a16="http://schemas.microsoft.com/office/drawing/2014/main" id="{0C633CE6-0FB8-5548-974F-4FB1BA7D0A9D}"/>
              </a:ext>
              <a:ext uri="{C183D7F6-B498-43B3-948B-1728B52AA6E4}">
                <adec:decorative xmlns:adec="http://schemas.microsoft.com/office/drawing/2017/decorative" val="1"/>
              </a:ext>
            </a:extLst>
          </p:cNvPr>
          <p:cNvSpPr txBox="1"/>
          <p:nvPr/>
        </p:nvSpPr>
        <p:spPr>
          <a:xfrm>
            <a:off x="779122" y="786461"/>
            <a:ext cx="11108078" cy="707886"/>
          </a:xfrm>
          <a:prstGeom prst="rect">
            <a:avLst/>
          </a:prstGeom>
          <a:noFill/>
        </p:spPr>
        <p:txBody>
          <a:bodyPr wrap="square" rtlCol="0">
            <a:spAutoFit/>
          </a:bodyPr>
          <a:lstStyle/>
          <a:p>
            <a:r>
              <a:rPr lang="en-US" sz="4000" b="1" dirty="0">
                <a:latin typeface="Segoe UI Semibold" panose="020B0502040204020203" pitchFamily="34" charset="0"/>
                <a:ea typeface="Open Sans" panose="020B0606030504020204" pitchFamily="34" charset="0"/>
                <a:cs typeface="Segoe UI Semibold" panose="020B0502040204020203" pitchFamily="34" charset="0"/>
              </a:rPr>
              <a:t>The Journey to Accessible Apps</a:t>
            </a:r>
          </a:p>
        </p:txBody>
      </p:sp>
      <p:sp>
        <p:nvSpPr>
          <p:cNvPr id="2" name="Title 1">
            <a:extLst>
              <a:ext uri="{FF2B5EF4-FFF2-40B4-BE49-F238E27FC236}">
                <a16:creationId xmlns:a16="http://schemas.microsoft.com/office/drawing/2014/main" id="{2370B5F2-7C13-87CC-9304-C664ACF0EC01}"/>
              </a:ext>
            </a:extLst>
          </p:cNvPr>
          <p:cNvSpPr>
            <a:spLocks noGrp="1"/>
          </p:cNvSpPr>
          <p:nvPr>
            <p:ph type="title"/>
          </p:nvPr>
        </p:nvSpPr>
        <p:spPr>
          <a:xfrm>
            <a:off x="838200" y="-1509395"/>
            <a:ext cx="10515600" cy="1325563"/>
          </a:xfrm>
        </p:spPr>
        <p:txBody>
          <a:bodyPr/>
          <a:lstStyle/>
          <a:p>
            <a:r>
              <a:rPr lang="en-US" dirty="0"/>
              <a:t>Empathy is key</a:t>
            </a:r>
          </a:p>
        </p:txBody>
      </p:sp>
    </p:spTree>
    <p:extLst>
      <p:ext uri="{BB962C8B-B14F-4D97-AF65-F5344CB8AC3E}">
        <p14:creationId xmlns:p14="http://schemas.microsoft.com/office/powerpoint/2010/main" val="1145729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a:extLst>
              <a:ext uri="{FF2B5EF4-FFF2-40B4-BE49-F238E27FC236}">
                <a16:creationId xmlns:a16="http://schemas.microsoft.com/office/drawing/2014/main" id="{A6AFF2E6-CF38-6405-65DC-14B22D51A2EC}"/>
              </a:ext>
            </a:extLst>
          </p:cNvPr>
          <p:cNvSpPr txBox="1">
            <a:spLocks/>
          </p:cNvSpPr>
          <p:nvPr/>
        </p:nvSpPr>
        <p:spPr>
          <a:xfrm>
            <a:off x="838199" y="6080637"/>
            <a:ext cx="11100516" cy="777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2EE6D0"/>
                </a:solidFill>
                <a:latin typeface="Segoe UI" panose="020B0502040204020203" pitchFamily="34" charset="0"/>
                <a:ea typeface="Open Sans" panose="020B060603050402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https://devblogs.microsoft.com/xamarin/the-journey-to-accessible-apps</a:t>
            </a:r>
            <a:endParaRPr lang="en-US" sz="1800" dirty="0">
              <a:solidFill>
                <a:srgbClr val="2EE6D0"/>
              </a:solidFill>
              <a:latin typeface="Segoe UI" panose="020B0502040204020203" pitchFamily="34" charset="0"/>
              <a:ea typeface="Open Sans" panose="020B0606030504020204" pitchFamily="34" charset="0"/>
              <a:cs typeface="Segoe UI" panose="020B0502040204020203" pitchFamily="34" charset="0"/>
            </a:endParaRPr>
          </a:p>
        </p:txBody>
      </p:sp>
      <p:pic>
        <p:nvPicPr>
          <p:cNvPr id="14" name="Picture 13" descr="Screenshot of &quot;The Journey to Accessible Apps: Meaningful Content&quot; blog post.">
            <a:extLst>
              <a:ext uri="{FF2B5EF4-FFF2-40B4-BE49-F238E27FC236}">
                <a16:creationId xmlns:a16="http://schemas.microsoft.com/office/drawing/2014/main" id="{08EF377E-4A74-7B62-EEAA-89F46D038396}"/>
              </a:ext>
            </a:extLst>
          </p:cNvPr>
          <p:cNvPicPr>
            <a:picLocks noChangeAspect="1"/>
          </p:cNvPicPr>
          <p:nvPr/>
        </p:nvPicPr>
        <p:blipFill rotWithShape="1">
          <a:blip r:embed="rId4"/>
          <a:srcRect b="11032"/>
          <a:stretch/>
        </p:blipFill>
        <p:spPr>
          <a:xfrm>
            <a:off x="5278050" y="748904"/>
            <a:ext cx="6197481" cy="3666904"/>
          </a:xfrm>
          <a:prstGeom prst="rect">
            <a:avLst/>
          </a:prstGeom>
          <a:effectLst>
            <a:outerShdw blurRad="292100" dist="139700" dir="2700000" algn="ctr" rotWithShape="0">
              <a:schemeClr val="bg1">
                <a:lumMod val="65000"/>
                <a:alpha val="65000"/>
              </a:schemeClr>
            </a:outerShdw>
          </a:effectLst>
        </p:spPr>
      </p:pic>
      <p:pic>
        <p:nvPicPr>
          <p:cNvPr id="10" name="Picture 9" descr="Screenshot of &quot;The Journey to Accessible Apps: Making Visual Text&quot; blog post.">
            <a:extLst>
              <a:ext uri="{FF2B5EF4-FFF2-40B4-BE49-F238E27FC236}">
                <a16:creationId xmlns:a16="http://schemas.microsoft.com/office/drawing/2014/main" id="{09915320-D489-ECB7-FF40-92DA74CE3EF6}"/>
              </a:ext>
            </a:extLst>
          </p:cNvPr>
          <p:cNvPicPr>
            <a:picLocks noChangeAspect="1"/>
          </p:cNvPicPr>
          <p:nvPr/>
        </p:nvPicPr>
        <p:blipFill rotWithShape="1">
          <a:blip r:embed="rId5"/>
          <a:srcRect b="25794"/>
          <a:stretch/>
        </p:blipFill>
        <p:spPr>
          <a:xfrm>
            <a:off x="4025455" y="1182589"/>
            <a:ext cx="6113326" cy="3755678"/>
          </a:xfrm>
          <a:prstGeom prst="rect">
            <a:avLst/>
          </a:prstGeom>
          <a:effectLst>
            <a:outerShdw blurRad="292100" dist="139700" dir="2700000" algn="ctr" rotWithShape="0">
              <a:schemeClr val="bg1">
                <a:lumMod val="65000"/>
                <a:alpha val="65000"/>
              </a:schemeClr>
            </a:outerShdw>
          </a:effectLst>
        </p:spPr>
      </p:pic>
      <p:pic>
        <p:nvPicPr>
          <p:cNvPr id="12" name="Picture 11" descr="Screenshot of &quot;The Journey to Accessible Apps: Screen Readers&quot; blog post.">
            <a:extLst>
              <a:ext uri="{FF2B5EF4-FFF2-40B4-BE49-F238E27FC236}">
                <a16:creationId xmlns:a16="http://schemas.microsoft.com/office/drawing/2014/main" id="{BFA08719-E3D2-89BF-E353-4251CD437461}"/>
              </a:ext>
            </a:extLst>
          </p:cNvPr>
          <p:cNvPicPr>
            <a:picLocks noChangeAspect="1"/>
          </p:cNvPicPr>
          <p:nvPr/>
        </p:nvPicPr>
        <p:blipFill rotWithShape="1">
          <a:blip r:embed="rId6"/>
          <a:srcRect b="28664"/>
          <a:stretch/>
        </p:blipFill>
        <p:spPr>
          <a:xfrm>
            <a:off x="2429432" y="1698507"/>
            <a:ext cx="6243918" cy="3755677"/>
          </a:xfrm>
          <a:prstGeom prst="rect">
            <a:avLst/>
          </a:prstGeom>
          <a:effectLst>
            <a:outerShdw blurRad="292100" dist="139700" dir="2700000" algn="ctr" rotWithShape="0">
              <a:schemeClr val="bg1">
                <a:lumMod val="65000"/>
                <a:alpha val="65000"/>
              </a:schemeClr>
            </a:outerShdw>
          </a:effectLst>
        </p:spPr>
      </p:pic>
      <p:pic>
        <p:nvPicPr>
          <p:cNvPr id="7" name="Picture 6" descr="Screenshot of &quot;The Journey to Accessible Apps&quot; blog post.">
            <a:extLst>
              <a:ext uri="{FF2B5EF4-FFF2-40B4-BE49-F238E27FC236}">
                <a16:creationId xmlns:a16="http://schemas.microsoft.com/office/drawing/2014/main" id="{7006E644-6693-BD62-D434-802D52C46C9D}"/>
              </a:ext>
            </a:extLst>
          </p:cNvPr>
          <p:cNvPicPr>
            <a:picLocks noChangeAspect="1"/>
          </p:cNvPicPr>
          <p:nvPr/>
        </p:nvPicPr>
        <p:blipFill rotWithShape="1">
          <a:blip r:embed="rId7"/>
          <a:srcRect t="1" b="-123"/>
          <a:stretch/>
        </p:blipFill>
        <p:spPr>
          <a:xfrm>
            <a:off x="909918" y="2109320"/>
            <a:ext cx="6172200" cy="3666903"/>
          </a:xfrm>
          <a:prstGeom prst="rect">
            <a:avLst/>
          </a:prstGeom>
          <a:effectLst>
            <a:outerShdw blurRad="292100" dist="139700" dir="2700000" algn="tl" rotWithShape="0">
              <a:schemeClr val="bg1">
                <a:lumMod val="50000"/>
                <a:alpha val="65000"/>
              </a:schemeClr>
            </a:outerShdw>
          </a:effectLst>
        </p:spPr>
      </p:pic>
      <p:sp>
        <p:nvSpPr>
          <p:cNvPr id="9" name="Title 8">
            <a:extLst>
              <a:ext uri="{FF2B5EF4-FFF2-40B4-BE49-F238E27FC236}">
                <a16:creationId xmlns:a16="http://schemas.microsoft.com/office/drawing/2014/main" id="{AF1A3258-AA97-D283-5DAA-95AC7EDA08DB}"/>
              </a:ext>
            </a:extLst>
          </p:cNvPr>
          <p:cNvSpPr>
            <a:spLocks noGrp="1"/>
          </p:cNvSpPr>
          <p:nvPr>
            <p:ph type="title"/>
          </p:nvPr>
        </p:nvSpPr>
        <p:spPr>
          <a:xfrm>
            <a:off x="838199" y="-1497399"/>
            <a:ext cx="10515600" cy="1325563"/>
          </a:xfrm>
        </p:spPr>
        <p:txBody>
          <a:bodyPr/>
          <a:lstStyle/>
          <a:p>
            <a:r>
              <a:rPr lang="en-US" dirty="0"/>
              <a:t>Blog post</a:t>
            </a:r>
            <a:r>
              <a:rPr lang="en-US" baseline="0" dirty="0"/>
              <a:t> series</a:t>
            </a:r>
            <a:endParaRPr lang="en-US" dirty="0"/>
          </a:p>
        </p:txBody>
      </p:sp>
    </p:spTree>
    <p:extLst>
      <p:ext uri="{BB962C8B-B14F-4D97-AF65-F5344CB8AC3E}">
        <p14:creationId xmlns:p14="http://schemas.microsoft.com/office/powerpoint/2010/main" val="1051696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age of dotnet bot doing a mic drop and walking out of the spotlight.">
            <a:extLst>
              <a:ext uri="{FF2B5EF4-FFF2-40B4-BE49-F238E27FC236}">
                <a16:creationId xmlns:a16="http://schemas.microsoft.com/office/drawing/2014/main" id="{A8E76623-DAE0-8AF1-B16E-DC32C89FD887}"/>
              </a:ext>
            </a:extLst>
          </p:cNvPr>
          <p:cNvPicPr>
            <a:picLocks noChangeAspect="1"/>
          </p:cNvPicPr>
          <p:nvPr/>
        </p:nvPicPr>
        <p:blipFill>
          <a:blip r:embed="rId3"/>
          <a:stretch>
            <a:fillRect/>
          </a:stretch>
        </p:blipFill>
        <p:spPr>
          <a:xfrm>
            <a:off x="8063893" y="1895139"/>
            <a:ext cx="2698679" cy="2916509"/>
          </a:xfrm>
          <a:prstGeom prst="rect">
            <a:avLst/>
          </a:prstGeom>
        </p:spPr>
      </p:pic>
      <p:sp>
        <p:nvSpPr>
          <p:cNvPr id="7" name="Text Placeholder 4">
            <a:extLst>
              <a:ext uri="{FF2B5EF4-FFF2-40B4-BE49-F238E27FC236}">
                <a16:creationId xmlns:a16="http://schemas.microsoft.com/office/drawing/2014/main" id="{4EB99DBB-3C72-2EA7-140A-62FC244A8978}"/>
              </a:ext>
            </a:extLst>
          </p:cNvPr>
          <p:cNvSpPr txBox="1">
            <a:spLocks/>
          </p:cNvSpPr>
          <p:nvPr/>
        </p:nvSpPr>
        <p:spPr>
          <a:xfrm>
            <a:off x="1310674" y="3764273"/>
            <a:ext cx="9144000" cy="89684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gradFill>
                  <a:gsLst>
                    <a:gs pos="13109">
                      <a:schemeClr val="tx1"/>
                    </a:gs>
                    <a:gs pos="38000">
                      <a:schemeClr val="tx1"/>
                    </a:gs>
                  </a:gsLst>
                  <a:lin ang="5400000" scaled="0"/>
                </a:gradFill>
                <a:latin typeface="Segoe UI Semibold" panose="020B0502040204020203" pitchFamily="34" charset="0"/>
                <a:cs typeface="Segoe UI Semibold" panose="020B0502040204020203" pitchFamily="34" charset="0"/>
              </a:rPr>
              <a:t>@</a:t>
            </a:r>
            <a:r>
              <a:rPr lang="en-US" sz="1800" dirty="0" err="1">
                <a:gradFill>
                  <a:gsLst>
                    <a:gs pos="13109">
                      <a:schemeClr val="tx1"/>
                    </a:gs>
                    <a:gs pos="38000">
                      <a:schemeClr val="tx1"/>
                    </a:gs>
                  </a:gsLst>
                  <a:lin ang="5400000" scaled="0"/>
                </a:gradFill>
                <a:latin typeface="Segoe UI Semibold" panose="020B0502040204020203" pitchFamily="34" charset="0"/>
                <a:cs typeface="Segoe UI Semibold" panose="020B0502040204020203" pitchFamily="34" charset="0"/>
              </a:rPr>
              <a:t>therachelkang</a:t>
            </a:r>
            <a:endParaRPr lang="en-US" sz="1800" dirty="0">
              <a:gradFill>
                <a:gsLst>
                  <a:gs pos="13109">
                    <a:schemeClr val="tx1"/>
                  </a:gs>
                  <a:gs pos="38000">
                    <a:schemeClr val="tx1"/>
                  </a:gs>
                </a:gsLst>
                <a:lin ang="5400000" scaled="0"/>
              </a:gradFill>
              <a:latin typeface="Segoe UI Semibold" panose="020B0502040204020203" pitchFamily="34" charset="0"/>
              <a:cs typeface="Segoe UI Semibold" panose="020B0502040204020203" pitchFamily="34" charset="0"/>
            </a:endParaRPr>
          </a:p>
          <a:p>
            <a:pPr marL="0" indent="0">
              <a:buNone/>
            </a:pPr>
            <a:r>
              <a:rPr lang="en-US" sz="1800" dirty="0">
                <a:gradFill>
                  <a:gsLst>
                    <a:gs pos="13109">
                      <a:schemeClr val="tx1"/>
                    </a:gs>
                    <a:gs pos="38000">
                      <a:schemeClr val="tx1"/>
                    </a:gs>
                  </a:gsLst>
                  <a:lin ang="5400000" scaled="0"/>
                </a:gradFill>
                <a:latin typeface="Segoe UI Semibold" panose="020B0502040204020203" pitchFamily="34" charset="0"/>
                <a:cs typeface="Segoe UI Semibold" panose="020B0502040204020203" pitchFamily="34" charset="0"/>
              </a:rPr>
              <a:t>@</a:t>
            </a:r>
            <a:r>
              <a:rPr lang="en-US" sz="1800" dirty="0" err="1">
                <a:gradFill>
                  <a:gsLst>
                    <a:gs pos="13109">
                      <a:schemeClr val="tx1"/>
                    </a:gs>
                    <a:gs pos="38000">
                      <a:schemeClr val="tx1"/>
                    </a:gs>
                  </a:gsLst>
                  <a:lin ang="5400000" scaled="0"/>
                </a:gradFill>
                <a:latin typeface="Segoe UI Semibold" panose="020B0502040204020203" pitchFamily="34" charset="0"/>
                <a:cs typeface="Segoe UI Semibold" panose="020B0502040204020203" pitchFamily="34" charset="0"/>
              </a:rPr>
              <a:t>rachelkang</a:t>
            </a:r>
            <a:r>
              <a:rPr lang="en-US" sz="1800" dirty="0">
                <a:gradFill>
                  <a:gsLst>
                    <a:gs pos="13109">
                      <a:schemeClr val="tx1"/>
                    </a:gs>
                    <a:gs pos="38000">
                      <a:schemeClr val="tx1"/>
                    </a:gs>
                  </a:gsLst>
                  <a:lin ang="5400000" scaled="0"/>
                </a:gradFill>
                <a:latin typeface="Segoe UI Semibold" panose="020B0502040204020203" pitchFamily="34" charset="0"/>
                <a:cs typeface="Segoe UI Semibold" panose="020B0502040204020203" pitchFamily="34" charset="0"/>
              </a:rPr>
              <a:t> </a:t>
            </a:r>
          </a:p>
          <a:p>
            <a:pPr marL="0" indent="0">
              <a:buNone/>
            </a:pPr>
            <a:r>
              <a:rPr lang="en-US" sz="1800" dirty="0">
                <a:solidFill>
                  <a:schemeClr val="tx1"/>
                </a:solidFill>
                <a:latin typeface="Segoe UI Semibold" panose="020B0502040204020203" pitchFamily="34" charset="0"/>
                <a:cs typeface="Segoe UI Semibold" panose="020B0502040204020203" pitchFamily="34" charset="0"/>
                <a:hlinkClick r:id="rId4">
                  <a:extLst>
                    <a:ext uri="{A12FA001-AC4F-418D-AE19-62706E023703}">
                      <ahyp:hlinkClr xmlns:ahyp="http://schemas.microsoft.com/office/drawing/2018/hyperlinkcolor" val="tx"/>
                    </a:ext>
                  </a:extLst>
                </a:hlinkClick>
              </a:rPr>
              <a:t>https://aka.ms/discord-maui</a:t>
            </a:r>
            <a:r>
              <a:rPr lang="en-US" sz="1800" dirty="0">
                <a:solidFill>
                  <a:schemeClr val="tx1"/>
                </a:solidFill>
                <a:latin typeface="Segoe UI Semibold" panose="020B0502040204020203" pitchFamily="34" charset="0"/>
                <a:cs typeface="Segoe UI Semibold" panose="020B0502040204020203" pitchFamily="34" charset="0"/>
              </a:rPr>
              <a:t> </a:t>
            </a:r>
            <a:r>
              <a:rPr lang="en-US" sz="1800" dirty="0">
                <a:gradFill>
                  <a:gsLst>
                    <a:gs pos="13109">
                      <a:schemeClr val="tx1"/>
                    </a:gs>
                    <a:gs pos="38000">
                      <a:schemeClr val="tx1"/>
                    </a:gs>
                  </a:gsLst>
                  <a:lin ang="5400000" scaled="0"/>
                </a:gradFill>
                <a:latin typeface="Segoe UI Semibold" panose="020B0502040204020203" pitchFamily="34" charset="0"/>
                <a:cs typeface="Segoe UI Semibold" panose="020B0502040204020203" pitchFamily="34" charset="0"/>
              </a:rPr>
              <a:t>&gt; #maui-accessibility</a:t>
            </a:r>
          </a:p>
          <a:p>
            <a:endParaRPr lang="en-US" sz="1800" dirty="0">
              <a:latin typeface="Segoe UI Semibold" panose="020B0502040204020203" pitchFamily="34" charset="0"/>
              <a:cs typeface="Segoe UI Semibold" panose="020B0502040204020203" pitchFamily="34" charset="0"/>
            </a:endParaRPr>
          </a:p>
        </p:txBody>
      </p:sp>
      <p:pic>
        <p:nvPicPr>
          <p:cNvPr id="12" name="Picture 2" descr="Discord logo">
            <a:extLst>
              <a:ext uri="{FF2B5EF4-FFF2-40B4-BE49-F238E27FC236}">
                <a16:creationId xmlns:a16="http://schemas.microsoft.com/office/drawing/2014/main" id="{180F3EB9-9A71-BBBE-B30D-5BB328A01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076" y="4497146"/>
            <a:ext cx="314502" cy="314502"/>
          </a:xfrm>
          <a:prstGeom prst="rect">
            <a:avLst/>
          </a:prstGeom>
          <a:noFill/>
        </p:spPr>
      </p:pic>
      <p:pic>
        <p:nvPicPr>
          <p:cNvPr id="2" name="Picture 2" descr="GitHub logo">
            <a:extLst>
              <a:ext uri="{FF2B5EF4-FFF2-40B4-BE49-F238E27FC236}">
                <a16:creationId xmlns:a16="http://schemas.microsoft.com/office/drawing/2014/main" id="{C09C1457-FC0A-A7A3-2699-6C8912ECBDD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973875" y="4149362"/>
            <a:ext cx="286327" cy="28632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Twitter Logo">
            <a:extLst>
              <a:ext uri="{FF2B5EF4-FFF2-40B4-BE49-F238E27FC236}">
                <a16:creationId xmlns:a16="http://schemas.microsoft.com/office/drawing/2014/main" id="{BED173CC-E1E0-8C58-628B-C8CC01D56D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875" y="3791701"/>
            <a:ext cx="290925" cy="2909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CFFB9E9-C002-D95E-8350-02B4916237C3}"/>
              </a:ext>
            </a:extLst>
          </p:cNvPr>
          <p:cNvSpPr txBox="1">
            <a:spLocks/>
          </p:cNvSpPr>
          <p:nvPr/>
        </p:nvSpPr>
        <p:spPr>
          <a:xfrm>
            <a:off x="840029" y="2424638"/>
            <a:ext cx="9614645" cy="1339635"/>
          </a:xfrm>
          <a:prstGeom prst="rect">
            <a:avLst/>
          </a:prstGeom>
          <a:noFill/>
        </p:spPr>
        <p:txBody>
          <a:bodyPr vert="horz" lIns="146304" tIns="91440" rIns="146304" bIns="91440" rtlCol="0" anchor="t" anchorCtr="0">
            <a:normAutofit/>
          </a:bodyPr>
          <a:lstStyle>
            <a:lvl1pPr algn="l" defTabSz="914400" rtl="0" eaLnBrk="1" latinLnBrk="0" hangingPunct="1">
              <a:lnSpc>
                <a:spcPct val="90000"/>
              </a:lnSpc>
              <a:spcBef>
                <a:spcPct val="0"/>
              </a:spcBef>
              <a:buNone/>
              <a:defRPr sz="5294" kern="1200" spc="-98" baseline="0">
                <a:gradFill>
                  <a:gsLst>
                    <a:gs pos="100000">
                      <a:schemeClr val="tx2"/>
                    </a:gs>
                    <a:gs pos="0">
                      <a:schemeClr val="tx2"/>
                    </a:gs>
                  </a:gsLst>
                  <a:lin ang="5400000" scaled="0"/>
                </a:gradFill>
                <a:latin typeface="Open Sans" panose="020B0606030504020204" pitchFamily="34" charset="0"/>
                <a:ea typeface="Open Sans" panose="020B0606030504020204" pitchFamily="34" charset="0"/>
                <a:cs typeface="Open Sans" panose="020B0606030504020204" pitchFamily="34" charset="0"/>
              </a:defRPr>
            </a:lvl1pPr>
          </a:lstStyle>
          <a:p>
            <a:r>
              <a:rPr lang="en-US" sz="6000" b="1" dirty="0">
                <a:solidFill>
                  <a:schemeClr val="tx1"/>
                </a:solidFill>
                <a:latin typeface="Segoe UI Semibold" panose="020B0502040204020203" pitchFamily="34" charset="0"/>
                <a:cs typeface="Segoe UI Semibold" panose="020B0502040204020203" pitchFamily="34" charset="0"/>
              </a:rPr>
              <a:t>Thank you!</a:t>
            </a:r>
          </a:p>
        </p:txBody>
      </p:sp>
      <p:sp>
        <p:nvSpPr>
          <p:cNvPr id="5" name="Title 4">
            <a:extLst>
              <a:ext uri="{FF2B5EF4-FFF2-40B4-BE49-F238E27FC236}">
                <a16:creationId xmlns:a16="http://schemas.microsoft.com/office/drawing/2014/main" id="{883381A6-3CA8-860C-D60C-BA0C3E4A2F9C}"/>
              </a:ext>
            </a:extLst>
          </p:cNvPr>
          <p:cNvSpPr>
            <a:spLocks noGrp="1"/>
          </p:cNvSpPr>
          <p:nvPr>
            <p:ph type="title"/>
          </p:nvPr>
        </p:nvSpPr>
        <p:spPr>
          <a:xfrm>
            <a:off x="838200" y="-1555115"/>
            <a:ext cx="10515600" cy="1325563"/>
          </a:xfrm>
        </p:spPr>
        <p:txBody>
          <a:bodyPr/>
          <a:lstStyle/>
          <a:p>
            <a:r>
              <a:rPr lang="en-US" dirty="0"/>
              <a:t>Thank you</a:t>
            </a:r>
          </a:p>
        </p:txBody>
      </p:sp>
    </p:spTree>
    <p:extLst>
      <p:ext uri="{BB962C8B-B14F-4D97-AF65-F5344CB8AC3E}">
        <p14:creationId xmlns:p14="http://schemas.microsoft.com/office/powerpoint/2010/main" val="1948809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a:xfrm>
            <a:off x="831850" y="4589463"/>
            <a:ext cx="9031341" cy="1184613"/>
          </a:xfrm>
        </p:spPr>
        <p:txBody>
          <a:bodyPr>
            <a:normAutofit/>
          </a:bodyPr>
          <a:lstStyle/>
          <a:p>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What does it mean to be accessible? </a:t>
            </a:r>
          </a:p>
          <a:p>
            <a:r>
              <a:rPr lang="en-US" dirty="0">
                <a:solidFill>
                  <a:schemeClr val="tx1"/>
                </a:solidFill>
                <a:latin typeface="Segoe UI" panose="020B0502040204020203" pitchFamily="34" charset="0"/>
                <a:ea typeface="Open Sans" panose="020B0606030504020204" pitchFamily="34" charset="0"/>
                <a:cs typeface="Segoe UI" panose="020B0502040204020203" pitchFamily="34" charset="0"/>
              </a:rPr>
              <a:t>Why should you care?</a:t>
            </a:r>
          </a:p>
        </p:txBody>
      </p:sp>
      <p:sp>
        <p:nvSpPr>
          <p:cNvPr id="8" name="Rectangle 7">
            <a:extLst>
              <a:ext uri="{FF2B5EF4-FFF2-40B4-BE49-F238E27FC236}">
                <a16:creationId xmlns:a16="http://schemas.microsoft.com/office/drawing/2014/main" id="{188DC3FF-CCCD-D7DF-4295-B3CC194447D5}"/>
              </a:ext>
              <a:ext uri="{C183D7F6-B498-43B3-948B-1728B52AA6E4}">
                <adec:decorative xmlns:adec="http://schemas.microsoft.com/office/drawing/2017/decorative" val="1"/>
              </a:ext>
            </a:extLst>
          </p:cNvPr>
          <p:cNvSpPr/>
          <p:nvPr/>
        </p:nvSpPr>
        <p:spPr>
          <a:xfrm>
            <a:off x="734314" y="4152602"/>
            <a:ext cx="862838" cy="121920"/>
          </a:xfrm>
          <a:prstGeom prst="rect">
            <a:avLst/>
          </a:prstGeom>
          <a:solidFill>
            <a:srgbClr val="2EE6D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a:xfrm>
            <a:off x="831850" y="975360"/>
            <a:ext cx="10515600" cy="2911069"/>
          </a:xfrm>
        </p:spPr>
        <p:txBody>
          <a:bodyPr>
            <a:normAutofit/>
          </a:bodyPr>
          <a:lstStyle/>
          <a:p>
            <a:r>
              <a:rPr lang="en-US" b="1" dirty="0">
                <a:solidFill>
                  <a:schemeClr val="bg1">
                    <a:lumMod val="75000"/>
                    <a:lumOff val="25000"/>
                  </a:schemeClr>
                </a:solidFill>
                <a:latin typeface="Segoe UI Semibold" panose="020B0502040204020203" pitchFamily="34" charset="0"/>
                <a:ea typeface="Open Sans" panose="020B0606030504020204" pitchFamily="34" charset="0"/>
                <a:cs typeface="Segoe UI Semibold" panose="020B0502040204020203" pitchFamily="34" charset="0"/>
              </a:rPr>
              <a:t>The Journey to</a:t>
            </a:r>
            <a:br>
              <a:rPr lang="en-US" b="1" dirty="0">
                <a:latin typeface="Segoe UI Semibold" panose="020B0502040204020203" pitchFamily="34" charset="0"/>
                <a:ea typeface="Open Sans" panose="020B0606030504020204" pitchFamily="34" charset="0"/>
                <a:cs typeface="Segoe UI Semibold" panose="020B0502040204020203" pitchFamily="34" charset="0"/>
              </a:rPr>
            </a:br>
            <a:r>
              <a:rPr lang="en-US" b="1" dirty="0">
                <a:latin typeface="Segoe UI Semibold" panose="020B0502040204020203" pitchFamily="34" charset="0"/>
                <a:ea typeface="Open Sans" panose="020B0606030504020204" pitchFamily="34" charset="0"/>
                <a:cs typeface="Segoe UI Semibold" panose="020B0502040204020203" pitchFamily="34" charset="0"/>
              </a:rPr>
              <a:t>Accessible </a:t>
            </a:r>
            <a:r>
              <a:rPr lang="en-US" b="1" dirty="0">
                <a:solidFill>
                  <a:schemeClr val="bg1">
                    <a:lumMod val="75000"/>
                    <a:lumOff val="25000"/>
                  </a:schemeClr>
                </a:solidFill>
                <a:latin typeface="Segoe UI Semibold" panose="020B0502040204020203" pitchFamily="34" charset="0"/>
                <a:ea typeface="Open Sans" panose="020B0606030504020204" pitchFamily="34" charset="0"/>
                <a:cs typeface="Segoe UI Semibold" panose="020B0502040204020203" pitchFamily="34" charset="0"/>
              </a:rPr>
              <a:t>Apps</a:t>
            </a:r>
          </a:p>
        </p:txBody>
      </p:sp>
      <p:grpSp>
        <p:nvGrpSpPr>
          <p:cNvPr id="4" name="Group 3">
            <a:extLst>
              <a:ext uri="{FF2B5EF4-FFF2-40B4-BE49-F238E27FC236}">
                <a16:creationId xmlns:a16="http://schemas.microsoft.com/office/drawing/2014/main" id="{9EB7F972-0F5A-D187-D47C-3864D6E58B6B}"/>
              </a:ext>
              <a:ext uri="{C183D7F6-B498-43B3-948B-1728B52AA6E4}">
                <adec:decorative xmlns:adec="http://schemas.microsoft.com/office/drawing/2017/decorative" val="1"/>
              </a:ext>
            </a:extLst>
          </p:cNvPr>
          <p:cNvGrpSpPr/>
          <p:nvPr/>
        </p:nvGrpSpPr>
        <p:grpSpPr>
          <a:xfrm>
            <a:off x="0" y="0"/>
            <a:ext cx="12192000" cy="6858001"/>
            <a:chOff x="0" y="0"/>
            <a:chExt cx="12192000" cy="6858001"/>
          </a:xfrm>
        </p:grpSpPr>
        <p:pic>
          <p:nvPicPr>
            <p:cNvPr id="5" name="Picture 4">
              <a:extLst>
                <a:ext uri="{FF2B5EF4-FFF2-40B4-BE49-F238E27FC236}">
                  <a16:creationId xmlns:a16="http://schemas.microsoft.com/office/drawing/2014/main" id="{22C117EE-E48E-1220-70B2-00001399C192}"/>
                </a:ext>
              </a:extLst>
            </p:cNvPr>
            <p:cNvPicPr>
              <a:picLocks noChangeAspect="1"/>
            </p:cNvPicPr>
            <p:nvPr/>
          </p:nvPicPr>
          <p:blipFill rotWithShape="1">
            <a:blip r:embed="rId2">
              <a:alphaModFix amt="10000"/>
            </a:blip>
            <a:srcRect l="6171" r="5286" b="40992"/>
            <a:stretch/>
          </p:blipFill>
          <p:spPr>
            <a:xfrm>
              <a:off x="0" y="0"/>
              <a:ext cx="6096000" cy="6858001"/>
            </a:xfrm>
            <a:prstGeom prst="rect">
              <a:avLst/>
            </a:prstGeom>
          </p:spPr>
        </p:pic>
        <p:pic>
          <p:nvPicPr>
            <p:cNvPr id="6" name="Picture 5">
              <a:extLst>
                <a:ext uri="{FF2B5EF4-FFF2-40B4-BE49-F238E27FC236}">
                  <a16:creationId xmlns:a16="http://schemas.microsoft.com/office/drawing/2014/main" id="{342B1B25-4109-862C-760D-E756596CA410}"/>
                </a:ext>
              </a:extLst>
            </p:cNvPr>
            <p:cNvPicPr>
              <a:picLocks noChangeAspect="1"/>
            </p:cNvPicPr>
            <p:nvPr/>
          </p:nvPicPr>
          <p:blipFill rotWithShape="1">
            <a:blip r:embed="rId2">
              <a:alphaModFix amt="10000"/>
            </a:blip>
            <a:srcRect l="5870" t="39107" r="5588" b="1885"/>
            <a:stretch/>
          </p:blipFill>
          <p:spPr>
            <a:xfrm>
              <a:off x="6096000" y="0"/>
              <a:ext cx="6096000" cy="6857999"/>
            </a:xfrm>
            <a:prstGeom prst="rect">
              <a:avLst/>
            </a:prstGeom>
          </p:spPr>
        </p:pic>
      </p:grpSp>
    </p:spTree>
    <p:extLst>
      <p:ext uri="{BB962C8B-B14F-4D97-AF65-F5344CB8AC3E}">
        <p14:creationId xmlns:p14="http://schemas.microsoft.com/office/powerpoint/2010/main" val="44952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descr="Over 1 billion people currently experience some form of disability&#10;">
            <a:extLst>
              <a:ext uri="{FF2B5EF4-FFF2-40B4-BE49-F238E27FC236}">
                <a16:creationId xmlns:a16="http://schemas.microsoft.com/office/drawing/2014/main" id="{4F765920-AFCC-EC49-9299-DAFB98EFB393}"/>
              </a:ext>
            </a:extLst>
          </p:cNvPr>
          <p:cNvSpPr>
            <a:spLocks noGrp="1"/>
          </p:cNvSpPr>
          <p:nvPr>
            <p:ph idx="1"/>
          </p:nvPr>
        </p:nvSpPr>
        <p:spPr>
          <a:xfrm>
            <a:off x="499794" y="1698686"/>
            <a:ext cx="11192411" cy="3460627"/>
          </a:xfrm>
        </p:spPr>
        <p:txBody>
          <a:bodyPr>
            <a:normAutofit/>
          </a:bodyPr>
          <a:lstStyle/>
          <a:p>
            <a:pPr marL="0" indent="0" algn="ctr">
              <a:buNone/>
            </a:pPr>
            <a:r>
              <a:rPr lang="en-US" sz="8000" b="1" dirty="0">
                <a:latin typeface="Segoe UI Semibold" panose="020B0502040204020203" pitchFamily="34" charset="0"/>
                <a:ea typeface="Open Sans" panose="020B0606030504020204" pitchFamily="34" charset="0"/>
                <a:cs typeface="Segoe UI Semibold" panose="020B0502040204020203" pitchFamily="34" charset="0"/>
              </a:rPr>
              <a:t>Over </a:t>
            </a:r>
            <a:r>
              <a:rPr lang="en-US" sz="8000" b="1" dirty="0">
                <a:solidFill>
                  <a:srgbClr val="2EE6D0"/>
                </a:solidFill>
                <a:latin typeface="Segoe UI Semibold" panose="020B0502040204020203" pitchFamily="34" charset="0"/>
                <a:ea typeface="Open Sans" panose="020B0606030504020204" pitchFamily="34" charset="0"/>
                <a:cs typeface="Segoe UI Semibold" panose="020B0502040204020203" pitchFamily="34" charset="0"/>
              </a:rPr>
              <a:t>1 billion </a:t>
            </a:r>
            <a:r>
              <a:rPr lang="en-US" sz="8000" b="1" dirty="0">
                <a:solidFill>
                  <a:srgbClr val="2EE6D0"/>
                </a:solidFill>
                <a:effectLst/>
                <a:latin typeface="Segoe UI Semibold" panose="020B0502040204020203" pitchFamily="34" charset="0"/>
                <a:ea typeface="Open Sans" panose="020B0606030504020204" pitchFamily="34" charset="0"/>
                <a:cs typeface="Segoe UI Semibold" panose="020B0502040204020203" pitchFamily="34" charset="0"/>
              </a:rPr>
              <a:t>people </a:t>
            </a:r>
            <a:r>
              <a:rPr lang="en-US" sz="8000" b="1" dirty="0">
                <a:effectLst/>
                <a:latin typeface="Segoe UI Semibold" panose="020B0502040204020203" pitchFamily="34" charset="0"/>
                <a:ea typeface="Open Sans" panose="020B0606030504020204" pitchFamily="34" charset="0"/>
                <a:cs typeface="Segoe UI Semibold" panose="020B0502040204020203" pitchFamily="34" charset="0"/>
              </a:rPr>
              <a:t>currently experience some form of disability</a:t>
            </a:r>
          </a:p>
        </p:txBody>
      </p:sp>
      <p:sp>
        <p:nvSpPr>
          <p:cNvPr id="5" name="Title 4">
            <a:extLst>
              <a:ext uri="{FF2B5EF4-FFF2-40B4-BE49-F238E27FC236}">
                <a16:creationId xmlns:a16="http://schemas.microsoft.com/office/drawing/2014/main" id="{3CA92777-9EE8-F109-73CA-BAE308666C2F}"/>
              </a:ext>
            </a:extLst>
          </p:cNvPr>
          <p:cNvSpPr>
            <a:spLocks noGrp="1"/>
          </p:cNvSpPr>
          <p:nvPr>
            <p:ph type="title"/>
          </p:nvPr>
        </p:nvSpPr>
        <p:spPr>
          <a:xfrm>
            <a:off x="838199" y="-1748473"/>
            <a:ext cx="10515600" cy="1325563"/>
          </a:xfrm>
        </p:spPr>
        <p:txBody>
          <a:bodyPr>
            <a:normAutofit/>
          </a:bodyPr>
          <a:lstStyle/>
          <a:p>
            <a:pPr rtl="0" eaLnBrk="1" latinLnBrk="0" hangingPunct="1"/>
            <a:r>
              <a:rPr lang="en-US" sz="4000" b="1" kern="1200" dirty="0">
                <a:solidFill>
                  <a:srgbClr val="FFFFFF"/>
                </a:solidFill>
                <a:effectLst/>
                <a:latin typeface="Segoe UI Semibold" panose="020B0502040204020203" pitchFamily="34" charset="0"/>
                <a:ea typeface="Open Sans" panose="020B0606030504020204" pitchFamily="34" charset="0"/>
                <a:cs typeface="Segoe UI Semibold" panose="020B0502040204020203" pitchFamily="34" charset="0"/>
              </a:rPr>
              <a:t>Over </a:t>
            </a:r>
            <a:r>
              <a:rPr lang="en-US" sz="4000" b="1" kern="1200" dirty="0">
                <a:solidFill>
                  <a:srgbClr val="2EE6D0"/>
                </a:solidFill>
                <a:effectLst/>
                <a:latin typeface="Segoe UI Semibold" panose="020B0502040204020203" pitchFamily="34" charset="0"/>
                <a:ea typeface="Open Sans" panose="020B0606030504020204" pitchFamily="34" charset="0"/>
                <a:cs typeface="Segoe UI Semibold" panose="020B0502040204020203" pitchFamily="34" charset="0"/>
              </a:rPr>
              <a:t>1 billion people </a:t>
            </a:r>
            <a:r>
              <a:rPr lang="en-US" sz="4000" b="1" kern="1200" dirty="0">
                <a:solidFill>
                  <a:srgbClr val="FFFFFF"/>
                </a:solidFill>
                <a:effectLst/>
                <a:latin typeface="Segoe UI Semibold" panose="020B0502040204020203" pitchFamily="34" charset="0"/>
                <a:ea typeface="Open Sans" panose="020B0606030504020204" pitchFamily="34" charset="0"/>
                <a:cs typeface="Segoe UI Semibold" panose="020B0502040204020203" pitchFamily="34" charset="0"/>
              </a:rPr>
              <a:t>currently experience some form of disability</a:t>
            </a:r>
            <a:endParaRPr lang="en-US" sz="4000" dirty="0">
              <a:effectLst/>
            </a:endParaRPr>
          </a:p>
          <a:p>
            <a:endParaRPr lang="en-US" sz="4000" dirty="0"/>
          </a:p>
        </p:txBody>
      </p:sp>
    </p:spTree>
    <p:extLst>
      <p:ext uri="{BB962C8B-B14F-4D97-AF65-F5344CB8AC3E}">
        <p14:creationId xmlns:p14="http://schemas.microsoft.com/office/powerpoint/2010/main" val="294743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of &quot;The Persona Spectrum&quot; diagram from Microsoft's Inclusive 101 Guidebook. Shows examples of Permanent, Temporary, Situational disabilities.">
            <a:extLst>
              <a:ext uri="{FF2B5EF4-FFF2-40B4-BE49-F238E27FC236}">
                <a16:creationId xmlns:a16="http://schemas.microsoft.com/office/drawing/2014/main" id="{535CC443-03E5-5D8A-A415-BB9154429300}"/>
              </a:ext>
            </a:extLst>
          </p:cNvPr>
          <p:cNvPicPr>
            <a:picLocks noChangeAspect="1"/>
          </p:cNvPicPr>
          <p:nvPr/>
        </p:nvPicPr>
        <p:blipFill>
          <a:blip r:embed="rId3"/>
          <a:stretch>
            <a:fillRect/>
          </a:stretch>
        </p:blipFill>
        <p:spPr>
          <a:xfrm>
            <a:off x="1789599" y="-827"/>
            <a:ext cx="8612802" cy="6858827"/>
          </a:xfrm>
          <a:prstGeom prst="rect">
            <a:avLst/>
          </a:prstGeom>
        </p:spPr>
      </p:pic>
      <p:sp>
        <p:nvSpPr>
          <p:cNvPr id="8" name="TextBox 7">
            <a:extLst>
              <a:ext uri="{FF2B5EF4-FFF2-40B4-BE49-F238E27FC236}">
                <a16:creationId xmlns:a16="http://schemas.microsoft.com/office/drawing/2014/main" id="{95D10681-C4A5-9085-05C9-3B1C9470940E}"/>
              </a:ext>
            </a:extLst>
          </p:cNvPr>
          <p:cNvSpPr txBox="1"/>
          <p:nvPr/>
        </p:nvSpPr>
        <p:spPr>
          <a:xfrm>
            <a:off x="6808922" y="6183824"/>
            <a:ext cx="3593479" cy="523220"/>
          </a:xfrm>
          <a:prstGeom prst="rect">
            <a:avLst/>
          </a:prstGeom>
          <a:noFill/>
        </p:spPr>
        <p:txBody>
          <a:bodyPr wrap="square">
            <a:spAutoFit/>
          </a:bodyPr>
          <a:lstStyle/>
          <a:p>
            <a:r>
              <a:rPr lang="en-US" sz="1400" dirty="0">
                <a:solidFill>
                  <a:srgbClr val="2EE6D0"/>
                </a:solidFill>
                <a:latin typeface="Segoe UI" panose="020B0502040204020203" pitchFamily="34" charset="0"/>
                <a:cs typeface="Segoe UI" panose="020B0502040204020203" pitchFamily="34" charset="0"/>
                <a:hlinkClick r:id="rId4"/>
              </a:rPr>
              <a:t>https://inclusive.microsoft.design/tools-and-activities/Inclusive101Guidebook.pdf</a:t>
            </a:r>
            <a:r>
              <a:rPr lang="en-US" sz="1400" dirty="0">
                <a:solidFill>
                  <a:srgbClr val="2EE6D0"/>
                </a:solidFill>
                <a:latin typeface="Segoe UI" panose="020B0502040204020203" pitchFamily="34" charset="0"/>
                <a:cs typeface="Segoe UI" panose="020B0502040204020203" pitchFamily="34" charset="0"/>
              </a:rPr>
              <a:t> </a:t>
            </a:r>
          </a:p>
        </p:txBody>
      </p:sp>
      <p:sp>
        <p:nvSpPr>
          <p:cNvPr id="4" name="Title 3">
            <a:extLst>
              <a:ext uri="{FF2B5EF4-FFF2-40B4-BE49-F238E27FC236}">
                <a16:creationId xmlns:a16="http://schemas.microsoft.com/office/drawing/2014/main" id="{266BD2C6-4B6D-825E-25F6-6E1BF0034CD6}"/>
              </a:ext>
            </a:extLst>
          </p:cNvPr>
          <p:cNvSpPr>
            <a:spLocks noGrp="1"/>
          </p:cNvSpPr>
          <p:nvPr>
            <p:ph type="title"/>
          </p:nvPr>
        </p:nvSpPr>
        <p:spPr>
          <a:xfrm>
            <a:off x="838200" y="-1477346"/>
            <a:ext cx="10515600" cy="1325563"/>
          </a:xfrm>
        </p:spPr>
        <p:txBody>
          <a:bodyPr/>
          <a:lstStyle/>
          <a:p>
            <a:r>
              <a:rPr lang="en-US" dirty="0"/>
              <a:t>The Persona</a:t>
            </a:r>
            <a:r>
              <a:rPr lang="en-US" baseline="0" dirty="0"/>
              <a:t> Spectrum</a:t>
            </a:r>
            <a:endParaRPr lang="en-US" dirty="0"/>
          </a:p>
        </p:txBody>
      </p:sp>
    </p:spTree>
    <p:extLst>
      <p:ext uri="{BB962C8B-B14F-4D97-AF65-F5344CB8AC3E}">
        <p14:creationId xmlns:p14="http://schemas.microsoft.com/office/powerpoint/2010/main" val="372539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5E9B55-2054-2F47-96D2-C5016158C6C3}"/>
              </a:ext>
            </a:extLst>
          </p:cNvPr>
          <p:cNvSpPr txBox="1"/>
          <p:nvPr/>
        </p:nvSpPr>
        <p:spPr>
          <a:xfrm>
            <a:off x="2125132" y="2924382"/>
            <a:ext cx="7941733" cy="3154710"/>
          </a:xfrm>
          <a:prstGeom prst="rect">
            <a:avLst/>
          </a:prstGeom>
          <a:noFill/>
        </p:spPr>
        <p:txBody>
          <a:bodyPr wrap="square">
            <a:spAutoFit/>
          </a:bodyPr>
          <a:lstStyle/>
          <a:p>
            <a:pPr marL="0" indent="0" algn="ctr">
              <a:lnSpc>
                <a:spcPct val="160000"/>
              </a:lnSpc>
              <a:buNone/>
            </a:pPr>
            <a:r>
              <a:rPr lang="en-US" sz="6600" b="1" dirty="0">
                <a:solidFill>
                  <a:srgbClr val="2EE6D0"/>
                </a:solidFill>
                <a:latin typeface="Segoe UI Semibold" panose="020B0502040204020203" pitchFamily="34" charset="0"/>
                <a:ea typeface="Open Sans" panose="020B0606030504020204" pitchFamily="34" charset="0"/>
                <a:cs typeface="Segoe UI Semibold" panose="020B0502040204020203" pitchFamily="34" charset="0"/>
              </a:rPr>
              <a:t>T</a:t>
            </a:r>
            <a:r>
              <a:rPr lang="en-US" sz="6600" b="1" dirty="0">
                <a:solidFill>
                  <a:srgbClr val="2EE6D0"/>
                </a:solidFill>
                <a:effectLst/>
                <a:latin typeface="Segoe UI Semibold" panose="020B0502040204020203" pitchFamily="34" charset="0"/>
                <a:ea typeface="Open Sans" panose="020B0606030504020204" pitchFamily="34" charset="0"/>
                <a:cs typeface="Segoe UI Semibold" panose="020B0502040204020203" pitchFamily="34" charset="0"/>
              </a:rPr>
              <a:t>he best solutions benefit everyone</a:t>
            </a:r>
          </a:p>
        </p:txBody>
      </p:sp>
      <p:sp>
        <p:nvSpPr>
          <p:cNvPr id="4" name="Content Placeholder 3" descr="Over 1 billion people currently experience some form of disability&#10;">
            <a:extLst>
              <a:ext uri="{FF2B5EF4-FFF2-40B4-BE49-F238E27FC236}">
                <a16:creationId xmlns:a16="http://schemas.microsoft.com/office/drawing/2014/main" id="{4F765920-AFCC-EC49-9299-DAFB98EFB393}"/>
              </a:ext>
            </a:extLst>
          </p:cNvPr>
          <p:cNvSpPr>
            <a:spLocks noGrp="1"/>
          </p:cNvSpPr>
          <p:nvPr>
            <p:ph idx="1"/>
          </p:nvPr>
        </p:nvSpPr>
        <p:spPr>
          <a:xfrm>
            <a:off x="499794" y="639707"/>
            <a:ext cx="11192411" cy="2709283"/>
          </a:xfrm>
        </p:spPr>
        <p:txBody>
          <a:bodyPr>
            <a:normAutofit/>
          </a:bodyPr>
          <a:lstStyle/>
          <a:p>
            <a:pPr marL="0" indent="0" algn="ctr">
              <a:lnSpc>
                <a:spcPct val="160000"/>
              </a:lnSpc>
              <a:buNone/>
            </a:pPr>
            <a:r>
              <a:rPr lang="en-US" sz="4700" b="1" dirty="0">
                <a:effectLst/>
                <a:latin typeface="Segoe UI Semibold" panose="020B0502040204020203" pitchFamily="34" charset="0"/>
                <a:ea typeface="Open Sans" panose="020B0606030504020204" pitchFamily="34" charset="0"/>
                <a:cs typeface="Segoe UI Semibold" panose="020B0502040204020203" pitchFamily="34" charset="0"/>
              </a:rPr>
              <a:t>Designing for accessibility is not limited to people experiencing disabilities</a:t>
            </a:r>
          </a:p>
        </p:txBody>
      </p:sp>
      <p:sp>
        <p:nvSpPr>
          <p:cNvPr id="2" name="Title 1">
            <a:extLst>
              <a:ext uri="{FF2B5EF4-FFF2-40B4-BE49-F238E27FC236}">
                <a16:creationId xmlns:a16="http://schemas.microsoft.com/office/drawing/2014/main" id="{34C85FC9-FF3A-1B54-7009-7AD2CDBD371C}"/>
              </a:ext>
            </a:extLst>
          </p:cNvPr>
          <p:cNvSpPr>
            <a:spLocks noGrp="1"/>
          </p:cNvSpPr>
          <p:nvPr>
            <p:ph type="title"/>
          </p:nvPr>
        </p:nvSpPr>
        <p:spPr>
          <a:xfrm>
            <a:off x="712468" y="-1165412"/>
            <a:ext cx="10515600" cy="1325563"/>
          </a:xfrm>
        </p:spPr>
        <p:txBody>
          <a:bodyPr/>
          <a:lstStyle/>
          <a:p>
            <a:r>
              <a:rPr lang="en-US" dirty="0"/>
              <a:t>The best solutions benefit</a:t>
            </a:r>
            <a:r>
              <a:rPr lang="en-US" baseline="0" dirty="0"/>
              <a:t> everyone</a:t>
            </a:r>
            <a:endParaRPr lang="en-US" dirty="0"/>
          </a:p>
        </p:txBody>
      </p:sp>
    </p:spTree>
    <p:extLst>
      <p:ext uri="{BB962C8B-B14F-4D97-AF65-F5344CB8AC3E}">
        <p14:creationId xmlns:p14="http://schemas.microsoft.com/office/powerpoint/2010/main" val="6759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reenshot showing live captions in Teams.">
            <a:extLst>
              <a:ext uri="{FF2B5EF4-FFF2-40B4-BE49-F238E27FC236}">
                <a16:creationId xmlns:a16="http://schemas.microsoft.com/office/drawing/2014/main" id="{A2C2B13C-1F7D-7CE2-DFC6-36A492D74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65" y="380479"/>
            <a:ext cx="10859869" cy="60970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65EE8D-EF02-A1B0-5B88-4A0EC7039821}"/>
              </a:ext>
            </a:extLst>
          </p:cNvPr>
          <p:cNvSpPr>
            <a:spLocks noGrp="1"/>
          </p:cNvSpPr>
          <p:nvPr>
            <p:ph type="title"/>
          </p:nvPr>
        </p:nvSpPr>
        <p:spPr>
          <a:xfrm>
            <a:off x="838199" y="-1406525"/>
            <a:ext cx="10515600" cy="1325563"/>
          </a:xfrm>
        </p:spPr>
        <p:txBody>
          <a:bodyPr/>
          <a:lstStyle/>
          <a:p>
            <a:r>
              <a:rPr lang="en-US" dirty="0"/>
              <a:t>Teams captions</a:t>
            </a:r>
          </a:p>
        </p:txBody>
      </p:sp>
    </p:spTree>
    <p:extLst>
      <p:ext uri="{BB962C8B-B14F-4D97-AF65-F5344CB8AC3E}">
        <p14:creationId xmlns:p14="http://schemas.microsoft.com/office/powerpoint/2010/main" val="3971025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Screenshot showing Raise Hand feature next to other reaction emojis in Teams.">
            <a:extLst>
              <a:ext uri="{FF2B5EF4-FFF2-40B4-BE49-F238E27FC236}">
                <a16:creationId xmlns:a16="http://schemas.microsoft.com/office/drawing/2014/main" id="{6719C847-93C6-B814-ED41-2E5F0DAC0D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8" t="2531" r="1467" b="11026"/>
          <a:stretch/>
        </p:blipFill>
        <p:spPr bwMode="auto">
          <a:xfrm>
            <a:off x="1320137" y="2798368"/>
            <a:ext cx="5380081" cy="883871"/>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Screenshot showing meeting participants and highlighting those who have raised their hand.">
            <a:extLst>
              <a:ext uri="{FF2B5EF4-FFF2-40B4-BE49-F238E27FC236}">
                <a16:creationId xmlns:a16="http://schemas.microsoft.com/office/drawing/2014/main" id="{CA2C4E6F-2C1A-C9F9-5572-49F1930226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3" r="3353"/>
          <a:stretch/>
        </p:blipFill>
        <p:spPr bwMode="auto">
          <a:xfrm>
            <a:off x="6935056" y="46217"/>
            <a:ext cx="3544583" cy="67655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2943DAB-4BB3-1447-8764-93681FD4F4B7}"/>
              </a:ext>
            </a:extLst>
          </p:cNvPr>
          <p:cNvSpPr>
            <a:spLocks noGrp="1"/>
          </p:cNvSpPr>
          <p:nvPr>
            <p:ph type="title"/>
          </p:nvPr>
        </p:nvSpPr>
        <p:spPr>
          <a:xfrm>
            <a:off x="746760" y="-1486535"/>
            <a:ext cx="10515600" cy="1325563"/>
          </a:xfrm>
        </p:spPr>
        <p:txBody>
          <a:bodyPr/>
          <a:lstStyle/>
          <a:p>
            <a:r>
              <a:rPr lang="en-US" dirty="0"/>
              <a:t>Teams</a:t>
            </a:r>
            <a:r>
              <a:rPr lang="en-US" baseline="0" dirty="0"/>
              <a:t> raise hand</a:t>
            </a:r>
            <a:endParaRPr lang="en-US" dirty="0"/>
          </a:p>
        </p:txBody>
      </p:sp>
    </p:spTree>
    <p:extLst>
      <p:ext uri="{BB962C8B-B14F-4D97-AF65-F5344CB8AC3E}">
        <p14:creationId xmlns:p14="http://schemas.microsoft.com/office/powerpoint/2010/main" val="26175153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1840</TotalTime>
  <Words>808</Words>
  <Application>Microsoft Macintosh PowerPoint</Application>
  <PresentationFormat>Widescreen</PresentationFormat>
  <Paragraphs>169</Paragraphs>
  <Slides>34</Slides>
  <Notes>20</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Aptos</vt:lpstr>
      <vt:lpstr>Aptos Display</vt:lpstr>
      <vt:lpstr>Arial</vt:lpstr>
      <vt:lpstr>Segoe UI</vt:lpstr>
      <vt:lpstr>Segoe UI Semibold</vt:lpstr>
      <vt:lpstr>Wingdings</vt:lpstr>
      <vt:lpstr>Office Theme</vt:lpstr>
      <vt:lpstr>The Journey to Accessible Apps</vt:lpstr>
      <vt:lpstr>Hi, I’m Rachel! </vt:lpstr>
      <vt:lpstr>The Journey to Accessible Apps</vt:lpstr>
      <vt:lpstr>The Journey to Accessible Apps</vt:lpstr>
      <vt:lpstr>Over 1 billion people currently experience some form of disability </vt:lpstr>
      <vt:lpstr>The Persona Spectrum</vt:lpstr>
      <vt:lpstr>The best solutions benefit everyone</vt:lpstr>
      <vt:lpstr>Teams captions</vt:lpstr>
      <vt:lpstr>Teams raise hand</vt:lpstr>
      <vt:lpstr>Windows system themes</vt:lpstr>
      <vt:lpstr>Curb cut</vt:lpstr>
      <vt:lpstr>The purple pound</vt:lpstr>
      <vt:lpstr>Legal consequences</vt:lpstr>
      <vt:lpstr>The Journey to Accessible Apps</vt:lpstr>
      <vt:lpstr>Inclusive Design Principles</vt:lpstr>
      <vt:lpstr>Inclusive Design Principles</vt:lpstr>
      <vt:lpstr>Web Content Accessibility Guidelines</vt:lpstr>
      <vt:lpstr>The Journey to Accessible Apps</vt:lpstr>
      <vt:lpstr>Design &amp; Develop</vt:lpstr>
      <vt:lpstr>Design &amp; Develop</vt:lpstr>
      <vt:lpstr>Design &amp; Develop</vt:lpstr>
      <vt:lpstr>Design &amp; Develop</vt:lpstr>
      <vt:lpstr>Design &amp; Develop</vt:lpstr>
      <vt:lpstr>Test</vt:lpstr>
      <vt:lpstr>Accessibility Checker</vt:lpstr>
      <vt:lpstr>Android Layout Inspector and Xcode Attributes</vt:lpstr>
      <vt:lpstr>Accessibility insights: before</vt:lpstr>
      <vt:lpstr>Accessibility insights: after</vt:lpstr>
      <vt:lpstr>Test</vt:lpstr>
      <vt:lpstr>.NET MAUI manual test process</vt:lpstr>
      <vt:lpstr>The journey continues</vt:lpstr>
      <vt:lpstr>Empathy is key</vt:lpstr>
      <vt:lpstr>Blog post series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Journey to Accessible Apps</dc:title>
  <dc:creator>Rachel Kang (SHE/HER)</dc:creator>
  <cp:lastModifiedBy>Rachel Kang (SHE/HER)</cp:lastModifiedBy>
  <cp:revision>5</cp:revision>
  <dcterms:created xsi:type="dcterms:W3CDTF">2023-10-17T16:08:59Z</dcterms:created>
  <dcterms:modified xsi:type="dcterms:W3CDTF">2023-10-19T02:05:13Z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2023-10-17T21:51:32Z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577ece46-9c46-45bb-928f-57d93e4f345d</vt:lpwstr>
  </property>
  <property fmtid="{D5CDD505-2E9C-101B-9397-08002B2CF9AE}" pid="8" name="MSIP_Label_f42aa342-8706-4288-bd11-ebb85995028c_ContentBits">
    <vt:lpwstr>0</vt:lpwstr>
  </property>
</Properties>
</file>